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Proxima Nova" panose="02000506030000020004" pitchFamily="2" charset="0"/>
      <p:regular r:id="rId5"/>
      <p:bold r:id="rId6"/>
      <p:italic r:id="rId7"/>
      <p:boldItalic r:id="rId8"/>
    </p:embeddedFont>
    <p:embeddedFont>
      <p:font typeface="Proxima Nova Semibold" panose="0200050603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0"/>
  </p:normalViewPr>
  <p:slideViewPr>
    <p:cSldViewPr snapToGrid="0">
      <p:cViewPr varScale="1">
        <p:scale>
          <a:sx n="76" d="100"/>
          <a:sy n="76" d="100"/>
        </p:scale>
        <p:origin x="3008" y="19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8fb4261df_1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8fb4261df_1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pic>
        <p:nvPicPr>
          <p:cNvPr id="8" name="Google Shape;8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64962" y="9495103"/>
            <a:ext cx="1241343" cy="417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4017600" y="9416916"/>
            <a:ext cx="854617" cy="495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4926411" y="9296025"/>
            <a:ext cx="1054191" cy="626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627150" y="9632163"/>
            <a:ext cx="1583800" cy="28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3331799" y="9305762"/>
            <a:ext cx="564950" cy="6066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atmatterstoyou.sco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mty.world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atmatterstoyou.sco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mty.worl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/>
          <p:nvPr/>
        </p:nvSpPr>
        <p:spPr>
          <a:xfrm>
            <a:off x="475500" y="1864050"/>
            <a:ext cx="6821400" cy="5581500"/>
          </a:xfrm>
          <a:prstGeom prst="rect">
            <a:avLst/>
          </a:prstGeom>
          <a:noFill/>
          <a:ln w="28575" cap="flat" cmpd="sng">
            <a:solidFill>
              <a:srgbClr val="18BC9B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2119475" y="3430975"/>
            <a:ext cx="1334400" cy="677100"/>
          </a:xfrm>
          <a:prstGeom prst="wedgeEllipseCallout">
            <a:avLst>
              <a:gd name="adj1" fmla="val 26265"/>
              <a:gd name="adj2" fmla="val 6520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3648200" y="3380700"/>
            <a:ext cx="1515000" cy="677100"/>
          </a:xfrm>
          <a:prstGeom prst="wedgeEllipseCallout">
            <a:avLst>
              <a:gd name="adj1" fmla="val -11647"/>
              <a:gd name="adj2" fmla="val 7044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5267225" y="3349650"/>
            <a:ext cx="1921800" cy="831300"/>
          </a:xfrm>
          <a:prstGeom prst="wedgeEllipseCallout">
            <a:avLst>
              <a:gd name="adj1" fmla="val -26398"/>
              <a:gd name="adj2" fmla="val 5887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598750" y="3419250"/>
            <a:ext cx="1438200" cy="600000"/>
          </a:xfrm>
          <a:prstGeom prst="wedgeEllipseCallout">
            <a:avLst>
              <a:gd name="adj1" fmla="val 26265"/>
              <a:gd name="adj2" fmla="val 6520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249050" y="304325"/>
            <a:ext cx="527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>
                <a:solidFill>
                  <a:srgbClr val="1A264D"/>
                </a:solidFill>
                <a:latin typeface="Proxima Nova"/>
                <a:ea typeface="Proxima Nova"/>
                <a:cs typeface="Proxima Nova"/>
                <a:sym typeface="Proxima Nova"/>
              </a:rPr>
              <a:t>Conversation and Learning Tool </a:t>
            </a:r>
            <a:endParaRPr sz="2600" b="1">
              <a:solidFill>
                <a:srgbClr val="1A264D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84450" y="1940150"/>
            <a:ext cx="6324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rgbClr val="405383"/>
                </a:solidFill>
                <a:latin typeface="Proxima Nova"/>
                <a:ea typeface="Proxima Nova"/>
                <a:cs typeface="Proxima Nova"/>
                <a:sym typeface="Proxima Nova"/>
              </a:rPr>
              <a:t>How do I use this tool?</a:t>
            </a:r>
            <a:endParaRPr sz="2000" b="1">
              <a:solidFill>
                <a:srgbClr val="40538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69450" y="2510950"/>
            <a:ext cx="6324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1. Start a what matters conversation with a patient. </a:t>
            </a:r>
            <a:endParaRPr sz="1600" b="1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“What matters to you?” can be asked in many ways. You can use the examples provided below:</a:t>
            </a:r>
            <a:endParaRPr sz="1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69450" y="6331088"/>
            <a:ext cx="66057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4.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Meet with your department/ward and complete the </a:t>
            </a: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Ward / Department Learning Summary sheet</a:t>
            </a:r>
            <a:r>
              <a:rPr lang="en" sz="1600" b="1">
                <a:solidFill>
                  <a:srgbClr val="1A264D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(tool 1B)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. These summary templates can be collated at service, department or Trust wide level in order to learn what matters most to your patients. 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35450" y="3411450"/>
            <a:ext cx="1334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What matters to you?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029175" y="3483563"/>
            <a:ext cx="151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How can I best support you?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603488" y="3416250"/>
            <a:ext cx="1559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What is important to you today?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357525" y="3353863"/>
            <a:ext cx="1704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Is there anything worrying you at the moment?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83350" y="1032750"/>
            <a:ext cx="6605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This template is to help </a:t>
            </a:r>
            <a:r>
              <a:rPr lang="en" b="1">
                <a:latin typeface="Proxima Nova"/>
                <a:ea typeface="Proxima Nova"/>
                <a:cs typeface="Proxima Nova"/>
                <a:sym typeface="Proxima Nova"/>
              </a:rPr>
              <a:t>guide you through having a what matters conversation with patients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. Active listening, understanding, and changing the care intervention or approach are all possible outcomes of asking what matters. 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13150" y="8513825"/>
            <a:ext cx="6746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For more information on what matters to you day and how to have a what matters conversation please see: </a:t>
            </a:r>
            <a:r>
              <a:rPr lang="en" sz="1100" u="sng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https://www.whatmatterstoyou.scot/</a:t>
            </a:r>
            <a:r>
              <a:rPr lang="en" sz="11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or </a:t>
            </a:r>
            <a:r>
              <a:rPr lang="en" sz="1100" u="sng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https://wmty.world/</a:t>
            </a:r>
            <a:endParaRPr sz="11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637800" y="7676350"/>
            <a:ext cx="6496800" cy="677100"/>
          </a:xfrm>
          <a:prstGeom prst="rect">
            <a:avLst/>
          </a:prstGeom>
          <a:noFill/>
          <a:ln w="19050" cap="flat" cmpd="sng">
            <a:solidFill>
              <a:srgbClr val="EE5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Join “What Matters To You?” Day June 9, 2021 by tweeting using</a:t>
            </a:r>
            <a:endParaRPr sz="1600" dirty="0">
              <a:solidFill>
                <a:srgbClr val="1C173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@</a:t>
            </a:r>
            <a:r>
              <a:rPr lang="en" sz="2200" b="1" dirty="0" err="1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wmtyworld</a:t>
            </a:r>
            <a:r>
              <a:rPr lang="en" sz="2200" b="1" dirty="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 #wmty21</a:t>
            </a:r>
            <a:endParaRPr sz="2200" b="1" dirty="0">
              <a:solidFill>
                <a:srgbClr val="1C173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669450" y="4252638"/>
            <a:ext cx="62748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2. </a:t>
            </a:r>
            <a:r>
              <a:rPr lang="en" sz="16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Record what each individual patient said and what you did on the back of this paper </a:t>
            </a:r>
            <a:r>
              <a:rPr lang="en" sz="16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(tool 1A). </a:t>
            </a:r>
            <a:r>
              <a:rPr lang="en" sz="16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sz="16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2249550" y="920638"/>
            <a:ext cx="3273300" cy="36000"/>
          </a:xfrm>
          <a:prstGeom prst="rect">
            <a:avLst/>
          </a:prstGeom>
          <a:solidFill>
            <a:srgbClr val="EE5189"/>
          </a:solidFill>
          <a:ln w="9525" cap="flat" cmpd="sng">
            <a:solidFill>
              <a:srgbClr val="EE5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6131600" y="9197400"/>
            <a:ext cx="1559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[Add your organizations logo here]</a:t>
            </a:r>
            <a:endParaRPr b="1"/>
          </a:p>
        </p:txBody>
      </p:sp>
      <p:sp>
        <p:nvSpPr>
          <p:cNvPr id="77" name="Google Shape;77;p13"/>
          <p:cNvSpPr txBox="1"/>
          <p:nvPr/>
        </p:nvSpPr>
        <p:spPr>
          <a:xfrm>
            <a:off x="669450" y="4876800"/>
            <a:ext cx="56553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3.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Reflect on your conversation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. Consider if it was enhanced and if you </a:t>
            </a: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made any changes to your care as a result of asking “What Matters?”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. Fill out the</a:t>
            </a:r>
            <a:r>
              <a:rPr lang="en" sz="16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staff reflection section on the back </a:t>
            </a:r>
            <a:r>
              <a:rPr lang="en" sz="16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to share your insights and participate in learning around the world.</a:t>
            </a:r>
            <a:endParaRPr sz="16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/>
          <p:nvPr/>
        </p:nvSpPr>
        <p:spPr>
          <a:xfrm>
            <a:off x="314550" y="2822600"/>
            <a:ext cx="6853500" cy="1710000"/>
          </a:xfrm>
          <a:prstGeom prst="rect">
            <a:avLst/>
          </a:prstGeom>
          <a:noFill/>
          <a:ln w="28575" cap="flat" cmpd="sng">
            <a:solidFill>
              <a:srgbClr val="18BC9B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4"/>
          <p:cNvSpPr txBox="1"/>
          <p:nvPr/>
        </p:nvSpPr>
        <p:spPr>
          <a:xfrm>
            <a:off x="691200" y="745100"/>
            <a:ext cx="63900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ts val="2800"/>
              <a:buFont typeface="Arial"/>
              <a:buNone/>
            </a:pPr>
            <a:r>
              <a:rPr lang="en" sz="1700">
                <a:solidFill>
                  <a:srgbClr val="405383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rPr>
              <a:t>Ask Patients “What Matters to You?</a:t>
            </a:r>
            <a:endParaRPr sz="1700">
              <a:solidFill>
                <a:srgbClr val="405383"/>
              </a:solidFill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691200" y="8006300"/>
            <a:ext cx="6390000" cy="677100"/>
          </a:xfrm>
          <a:prstGeom prst="rect">
            <a:avLst/>
          </a:prstGeom>
          <a:noFill/>
          <a:ln w="9525" cap="flat" cmpd="sng">
            <a:solidFill>
              <a:srgbClr val="EE5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Join What Matters To You Day 2021 by tweeting</a:t>
            </a:r>
            <a:endParaRPr sz="1600">
              <a:solidFill>
                <a:srgbClr val="1C1736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1C1736"/>
                </a:solidFill>
                <a:latin typeface="Proxima Nova"/>
                <a:ea typeface="Proxima Nova"/>
                <a:cs typeface="Proxima Nova"/>
                <a:sym typeface="Proxima Nova"/>
              </a:rPr>
              <a:t>#wmty.world #wmty21</a:t>
            </a:r>
            <a:endParaRPr sz="2200" b="1">
              <a:solidFill>
                <a:srgbClr val="1C1736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5" name="Google Shape;85;p14"/>
          <p:cNvSpPr txBox="1"/>
          <p:nvPr/>
        </p:nvSpPr>
        <p:spPr>
          <a:xfrm>
            <a:off x="691200" y="8737300"/>
            <a:ext cx="67461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For more information on what matters to you day and how to have a what matters conversation please see: </a:t>
            </a:r>
            <a:r>
              <a:rPr lang="en" sz="1200" u="sng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https://www.whatmatterstoyou.scot/</a:t>
            </a:r>
            <a:r>
              <a:rPr lang="en" sz="12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 or </a:t>
            </a:r>
            <a:r>
              <a:rPr lang="en" sz="1200" u="sng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https://wmty.world/</a:t>
            </a:r>
            <a:endParaRPr sz="12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314550" y="1517550"/>
            <a:ext cx="6853500" cy="894600"/>
          </a:xfrm>
          <a:prstGeom prst="rect">
            <a:avLst/>
          </a:prstGeom>
          <a:noFill/>
          <a:ln w="28575" cap="flat" cmpd="sng">
            <a:solidFill>
              <a:srgbClr val="40538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4"/>
          <p:cNvSpPr/>
          <p:nvPr/>
        </p:nvSpPr>
        <p:spPr>
          <a:xfrm>
            <a:off x="314550" y="5040350"/>
            <a:ext cx="6853500" cy="1710000"/>
          </a:xfrm>
          <a:prstGeom prst="rect">
            <a:avLst/>
          </a:prstGeom>
          <a:noFill/>
          <a:ln w="28575" cap="flat" cmpd="sng">
            <a:solidFill>
              <a:srgbClr val="405584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4"/>
          <p:cNvSpPr txBox="1"/>
          <p:nvPr/>
        </p:nvSpPr>
        <p:spPr>
          <a:xfrm>
            <a:off x="314550" y="1127675"/>
            <a:ext cx="229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05383"/>
                </a:solidFill>
                <a:latin typeface="Proxima Nova"/>
                <a:ea typeface="Proxima Nova"/>
                <a:cs typeface="Proxima Nova"/>
                <a:sym typeface="Proxima Nova"/>
              </a:rPr>
              <a:t>I asked...</a:t>
            </a:r>
            <a:endParaRPr b="1">
              <a:solidFill>
                <a:srgbClr val="40538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314550" y="2457675"/>
            <a:ext cx="229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05383"/>
                </a:solidFill>
                <a:latin typeface="Proxima Nova"/>
                <a:ea typeface="Proxima Nova"/>
                <a:cs typeface="Proxima Nova"/>
                <a:sym typeface="Proxima Nova"/>
              </a:rPr>
              <a:t>I listened and they said...</a:t>
            </a:r>
            <a:endParaRPr b="1">
              <a:solidFill>
                <a:srgbClr val="40538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314550" y="4663488"/>
            <a:ext cx="229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05383"/>
                </a:solidFill>
                <a:latin typeface="Proxima Nova"/>
                <a:ea typeface="Proxima Nova"/>
                <a:cs typeface="Proxima Nova"/>
                <a:sym typeface="Proxima Nova"/>
              </a:rPr>
              <a:t>We did...</a:t>
            </a:r>
            <a:endParaRPr b="1">
              <a:solidFill>
                <a:srgbClr val="40538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487838" y="1657050"/>
            <a:ext cx="1334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What matters to you?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2009013" y="1657038"/>
            <a:ext cx="1515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How can I best support you?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710775" y="1657050"/>
            <a:ext cx="1559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What is important to you today?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5457263" y="1549200"/>
            <a:ext cx="1827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Is there anything worrying you at the moment?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899288" y="16992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3601050" y="16992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5347525" y="16992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1876925" y="336980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3578688" y="336980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325163" y="336980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854575" y="55875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3556338" y="55875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5302813" y="5587550"/>
            <a:ext cx="32700" cy="615600"/>
          </a:xfrm>
          <a:prstGeom prst="rect">
            <a:avLst/>
          </a:prstGeom>
          <a:solidFill>
            <a:srgbClr val="A2A2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14550" y="6928500"/>
            <a:ext cx="6853500" cy="1023900"/>
          </a:xfrm>
          <a:prstGeom prst="rect">
            <a:avLst/>
          </a:prstGeom>
          <a:noFill/>
          <a:ln w="19050" cap="flat" cmpd="sng">
            <a:solidFill>
              <a:srgbClr val="18BC9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For staff reflection and data collection: (please circle) </a:t>
            </a:r>
            <a:endParaRPr sz="12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Did asking these questions enhance your conversation with the patient?   Yes 	No</a:t>
            </a:r>
            <a:endParaRPr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Did you learn anything new?   Yes        No</a:t>
            </a:r>
            <a:endParaRPr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Did you change your care / intervention as a result of asking these questions?    Yes         No </a:t>
            </a:r>
            <a:endParaRPr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668400" y="90000"/>
            <a:ext cx="6435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>
                <a:solidFill>
                  <a:srgbClr val="1A264D"/>
                </a:solidFill>
                <a:latin typeface="Proxima Nova"/>
                <a:ea typeface="Proxima Nova"/>
                <a:cs typeface="Proxima Nova"/>
                <a:sym typeface="Proxima Nova"/>
              </a:rPr>
              <a:t>Individual WMTY Conversation</a:t>
            </a:r>
            <a:endParaRPr sz="2600" b="1">
              <a:solidFill>
                <a:srgbClr val="1A264D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2249550" y="692038"/>
            <a:ext cx="3273300" cy="36000"/>
          </a:xfrm>
          <a:prstGeom prst="rect">
            <a:avLst/>
          </a:prstGeom>
          <a:solidFill>
            <a:srgbClr val="EE5189"/>
          </a:solidFill>
          <a:ln w="9525" cap="flat" cmpd="sng">
            <a:solidFill>
              <a:srgbClr val="EE51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7" name="Google Shape;107;p14"/>
          <p:cNvCxnSpPr/>
          <p:nvPr/>
        </p:nvCxnSpPr>
        <p:spPr>
          <a:xfrm>
            <a:off x="7500450" y="1534500"/>
            <a:ext cx="0" cy="4537800"/>
          </a:xfrm>
          <a:prstGeom prst="straightConnector1">
            <a:avLst/>
          </a:prstGeom>
          <a:noFill/>
          <a:ln w="38100" cap="flat" cmpd="sng">
            <a:solidFill>
              <a:srgbClr val="EE518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8" name="Google Shape;108;p14"/>
          <p:cNvSpPr txBox="1"/>
          <p:nvPr/>
        </p:nvSpPr>
        <p:spPr>
          <a:xfrm>
            <a:off x="6131600" y="9197400"/>
            <a:ext cx="15597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[Add your organizations logo here]</a:t>
            </a:r>
            <a:endParaRPr b="1"/>
          </a:p>
        </p:txBody>
      </p:sp>
      <p:sp>
        <p:nvSpPr>
          <p:cNvPr id="109" name="Google Shape;109;p14"/>
          <p:cNvSpPr txBox="1"/>
          <p:nvPr/>
        </p:nvSpPr>
        <p:spPr>
          <a:xfrm>
            <a:off x="6570200" y="18850"/>
            <a:ext cx="112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 1A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448</Words>
  <Application>Microsoft Macintosh PowerPoint</Application>
  <PresentationFormat>Custom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Proxima Nova Semibold</vt:lpstr>
      <vt:lpstr>Proxima Nova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Mathieu LOUISET</cp:lastModifiedBy>
  <cp:revision>4</cp:revision>
  <dcterms:modified xsi:type="dcterms:W3CDTF">2021-06-07T07:36:12Z</dcterms:modified>
</cp:coreProperties>
</file>