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1"/>
  </p:notesMasterIdLst>
  <p:handoutMasterIdLst>
    <p:handoutMasterId r:id="rId12"/>
  </p:handoutMasterIdLst>
  <p:sldIdLst>
    <p:sldId id="264" r:id="rId5"/>
    <p:sldId id="266" r:id="rId6"/>
    <p:sldId id="257" r:id="rId7"/>
    <p:sldId id="263" r:id="rId8"/>
    <p:sldId id="265" r:id="rId9"/>
    <p:sldId id="262" r:id="rId10"/>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1582"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8971" y="1"/>
            <a:ext cx="2921582" cy="493633"/>
          </a:xfrm>
          <a:prstGeom prst="rect">
            <a:avLst/>
          </a:prstGeom>
        </p:spPr>
        <p:txBody>
          <a:bodyPr vert="horz" lIns="91440" tIns="45720" rIns="91440" bIns="45720" rtlCol="0"/>
          <a:lstStyle>
            <a:lvl1pPr algn="r">
              <a:defRPr sz="1200"/>
            </a:lvl1pPr>
          </a:lstStyle>
          <a:p>
            <a:fld id="{03FC1940-AF79-44C8-B34E-A7FE989A0AF2}" type="datetimeFigureOut">
              <a:rPr lang="en-GB" smtClean="0"/>
              <a:t>10/06/2020</a:t>
            </a:fld>
            <a:endParaRPr lang="en-GB"/>
          </a:p>
        </p:txBody>
      </p:sp>
      <p:sp>
        <p:nvSpPr>
          <p:cNvPr id="4" name="Footer Placeholder 3"/>
          <p:cNvSpPr>
            <a:spLocks noGrp="1"/>
          </p:cNvSpPr>
          <p:nvPr>
            <p:ph type="ftr" sz="quarter" idx="2"/>
          </p:nvPr>
        </p:nvSpPr>
        <p:spPr>
          <a:xfrm>
            <a:off x="0" y="9377317"/>
            <a:ext cx="2921582" cy="4936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8971" y="9377317"/>
            <a:ext cx="2921582" cy="493633"/>
          </a:xfrm>
          <a:prstGeom prst="rect">
            <a:avLst/>
          </a:prstGeom>
        </p:spPr>
        <p:txBody>
          <a:bodyPr vert="horz" lIns="91440" tIns="45720" rIns="91440" bIns="45720" rtlCol="0" anchor="b"/>
          <a:lstStyle>
            <a:lvl1pPr algn="r">
              <a:defRPr sz="1200"/>
            </a:lvl1pPr>
          </a:lstStyle>
          <a:p>
            <a:fld id="{9B40EBDB-9028-47C0-9A9A-305AD77404CD}" type="slidenum">
              <a:rPr lang="en-GB" smtClean="0"/>
              <a:t>‹N°›</a:t>
            </a:fld>
            <a:endParaRPr lang="en-GB"/>
          </a:p>
        </p:txBody>
      </p:sp>
    </p:spTree>
    <p:extLst>
      <p:ext uri="{BB962C8B-B14F-4D97-AF65-F5344CB8AC3E}">
        <p14:creationId xmlns:p14="http://schemas.microsoft.com/office/powerpoint/2010/main" val="1593225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1582"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1"/>
            <a:ext cx="2921582" cy="493633"/>
          </a:xfrm>
          <a:prstGeom prst="rect">
            <a:avLst/>
          </a:prstGeom>
        </p:spPr>
        <p:txBody>
          <a:bodyPr vert="horz" lIns="91440" tIns="45720" rIns="91440" bIns="45720" rtlCol="0"/>
          <a:lstStyle>
            <a:lvl1pPr algn="r">
              <a:defRPr sz="1200"/>
            </a:lvl1pPr>
          </a:lstStyle>
          <a:p>
            <a:fld id="{51ACBE51-9D93-41E7-9C1F-2C30BBD86E14}" type="datetimeFigureOut">
              <a:rPr lang="en-GB" smtClean="0"/>
              <a:t>10/06/2020</a:t>
            </a:fld>
            <a:endParaRPr lang="en-GB"/>
          </a:p>
        </p:txBody>
      </p:sp>
      <p:sp>
        <p:nvSpPr>
          <p:cNvPr id="4" name="Slide Image Placeholder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17"/>
            <a:ext cx="2921582" cy="493633"/>
          </a:xfrm>
          <a:prstGeom prst="rect">
            <a:avLst/>
          </a:prstGeom>
        </p:spPr>
        <p:txBody>
          <a:bodyPr vert="horz" lIns="91440" tIns="45720" rIns="91440" bIns="45720" rtlCol="0" anchor="b"/>
          <a:lstStyle>
            <a:lvl1pPr algn="r">
              <a:defRPr sz="1200"/>
            </a:lvl1pPr>
          </a:lstStyle>
          <a:p>
            <a:fld id="{90D94DAC-7FAA-4867-AA81-B36889F4F47F}" type="slidenum">
              <a:rPr lang="en-GB" smtClean="0"/>
              <a:t>‹N°›</a:t>
            </a:fld>
            <a:endParaRPr lang="en-GB"/>
          </a:p>
        </p:txBody>
      </p:sp>
    </p:spTree>
    <p:extLst>
      <p:ext uri="{BB962C8B-B14F-4D97-AF65-F5344CB8AC3E}">
        <p14:creationId xmlns:p14="http://schemas.microsoft.com/office/powerpoint/2010/main" val="2021921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D94DAC-7FAA-4867-AA81-B36889F4F47F}" type="slidenum">
              <a:rPr lang="en-GB" smtClean="0"/>
              <a:t>1</a:t>
            </a:fld>
            <a:endParaRPr lang="en-GB"/>
          </a:p>
        </p:txBody>
      </p:sp>
    </p:spTree>
    <p:extLst>
      <p:ext uri="{BB962C8B-B14F-4D97-AF65-F5344CB8AC3E}">
        <p14:creationId xmlns:p14="http://schemas.microsoft.com/office/powerpoint/2010/main" val="295322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D94DAC-7FAA-4867-AA81-B36889F4F47F}" type="slidenum">
              <a:rPr lang="en-GB" smtClean="0"/>
              <a:t>3</a:t>
            </a:fld>
            <a:endParaRPr lang="en-GB"/>
          </a:p>
        </p:txBody>
      </p:sp>
    </p:spTree>
    <p:extLst>
      <p:ext uri="{BB962C8B-B14F-4D97-AF65-F5344CB8AC3E}">
        <p14:creationId xmlns:p14="http://schemas.microsoft.com/office/powerpoint/2010/main" val="2953223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D94DAC-7FAA-4867-AA81-B36889F4F47F}" type="slidenum">
              <a:rPr lang="en-GB" smtClean="0"/>
              <a:t>6</a:t>
            </a:fld>
            <a:endParaRPr lang="en-GB"/>
          </a:p>
        </p:txBody>
      </p:sp>
    </p:spTree>
    <p:extLst>
      <p:ext uri="{BB962C8B-B14F-4D97-AF65-F5344CB8AC3E}">
        <p14:creationId xmlns:p14="http://schemas.microsoft.com/office/powerpoint/2010/main" val="2953223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750" y="2708920"/>
            <a:ext cx="8099425" cy="1857344"/>
          </a:xfrm>
        </p:spPr>
        <p:txBody>
          <a:bodyPr anchor="b" anchorCtr="0"/>
          <a:lstStyle>
            <a:lvl1pPr>
              <a:lnSpc>
                <a:spcPts val="4130"/>
              </a:lnSpc>
              <a:defRPr sz="4130"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539750" y="4895006"/>
            <a:ext cx="6442074" cy="1198290"/>
          </a:xfrm>
        </p:spPr>
        <p:txBody>
          <a:bodyPr/>
          <a:lstStyle>
            <a:lvl1pPr marL="0" indent="0" algn="l">
              <a:lnSpc>
                <a:spcPts val="2850"/>
              </a:lnSpc>
              <a:buNone/>
              <a:defRPr sz="27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p>
            <a:fld id="{EE08D4E3-E030-4036-8828-02CCAC2EB848}" type="datetime1">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203048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F0286E-F7CA-4EDF-A3F6-C4A7DEC67F9C}" type="datetime1">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4165026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975048"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539552" y="274638"/>
            <a:ext cx="5937448"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B9120C8-2B2B-44A1-8E74-E858567BD7DB}" type="datetime1">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83285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35782"/>
            <a:ext cx="8099424" cy="936000"/>
          </a:xfrm>
        </p:spPr>
        <p:txBody>
          <a:bodyPr/>
          <a:lstStyle/>
          <a:p>
            <a:r>
              <a:rPr lang="en-US"/>
              <a:t>Click to edit Master title style</a:t>
            </a:r>
            <a:endParaRPr lang="en-GB" dirty="0"/>
          </a:p>
        </p:txBody>
      </p:sp>
      <p:sp>
        <p:nvSpPr>
          <p:cNvPr id="3" name="Content Placeholder 2"/>
          <p:cNvSpPr>
            <a:spLocks noGrp="1"/>
          </p:cNvSpPr>
          <p:nvPr>
            <p:ph idx="1"/>
          </p:nvPr>
        </p:nvSpPr>
        <p:spPr>
          <a:xfrm>
            <a:off x="539749" y="1766467"/>
            <a:ext cx="8099425" cy="4140000"/>
          </a:xfrm>
        </p:spPr>
        <p:txBody>
          <a:bodyPr/>
          <a:lstStyle>
            <a:lvl1pPr>
              <a:lnSpc>
                <a:spcPts val="2850"/>
              </a:lnSpc>
              <a:spcAft>
                <a:spcPts val="374"/>
              </a:spcAft>
              <a:defRPr sz="2700"/>
            </a:lvl1pPr>
            <a:lvl2pPr marL="237600" indent="-237600">
              <a:lnSpc>
                <a:spcPts val="2850"/>
              </a:lnSpc>
              <a:spcAft>
                <a:spcPts val="374"/>
              </a:spcAft>
              <a:defRPr sz="2700"/>
            </a:lvl2pPr>
            <a:lvl3pPr marL="474663" indent="-238125">
              <a:lnSpc>
                <a:spcPts val="2850"/>
              </a:lnSpc>
              <a:spcAft>
                <a:spcPts val="374"/>
              </a:spcAft>
              <a:buClr>
                <a:schemeClr val="accent1"/>
              </a:buClr>
              <a:defRPr sz="2700"/>
            </a:lvl3pPr>
            <a:lvl4pPr marL="723900" indent="-250825">
              <a:lnSpc>
                <a:spcPts val="2850"/>
              </a:lnSpc>
              <a:spcAft>
                <a:spcPts val="374"/>
              </a:spcAft>
              <a:buClr>
                <a:schemeClr val="accent1"/>
              </a:buClr>
              <a:buFont typeface="Arial" panose="020B0604020202020204" pitchFamily="34" charset="0"/>
              <a:buChar char="•"/>
              <a:defRPr sz="2700"/>
            </a:lvl4pPr>
            <a:lvl5pPr marL="977900" indent="-269875">
              <a:lnSpc>
                <a:spcPts val="2850"/>
              </a:lnSpc>
              <a:spcAft>
                <a:spcPts val="374"/>
              </a:spcAft>
              <a:buClr>
                <a:schemeClr val="accent1"/>
              </a:buClr>
              <a:tabLst>
                <a:tab pos="955675" algn="l"/>
              </a:tabLst>
              <a:defRPr sz="2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a:xfrm>
            <a:off x="507012" y="6503814"/>
            <a:ext cx="2133600" cy="198000"/>
          </a:xfrm>
        </p:spPr>
        <p:txBody>
          <a:bodyPr/>
          <a:lstStyle/>
          <a:p>
            <a:fld id="{BA680387-7A92-4D47-BE22-D3AD72589095}" type="datetime1">
              <a:rPr lang="en-GB" smtClean="0"/>
              <a:t>10/06/2020</a:t>
            </a:fld>
            <a:endParaRPr lang="en-GB"/>
          </a:p>
        </p:txBody>
      </p:sp>
      <p:sp>
        <p:nvSpPr>
          <p:cNvPr id="5" name="Footer Placeholder 4"/>
          <p:cNvSpPr>
            <a:spLocks noGrp="1"/>
          </p:cNvSpPr>
          <p:nvPr>
            <p:ph type="ftr" sz="quarter" idx="11"/>
          </p:nvPr>
        </p:nvSpPr>
        <p:spPr>
          <a:xfrm>
            <a:off x="3122316" y="6503814"/>
            <a:ext cx="2895600" cy="198000"/>
          </a:xfrm>
        </p:spPr>
        <p:txBody>
          <a:bodyPr/>
          <a:lstStyle/>
          <a:p>
            <a:endParaRPr lang="en-GB"/>
          </a:p>
        </p:txBody>
      </p:sp>
      <p:sp>
        <p:nvSpPr>
          <p:cNvPr id="6" name="Slide Number Placeholder 5"/>
          <p:cNvSpPr>
            <a:spLocks noGrp="1"/>
          </p:cNvSpPr>
          <p:nvPr>
            <p:ph type="sldNum" sz="quarter" idx="12"/>
          </p:nvPr>
        </p:nvSpPr>
        <p:spPr>
          <a:xfrm>
            <a:off x="8101013" y="6503814"/>
            <a:ext cx="536320" cy="198000"/>
          </a:xfrm>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85164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2780927"/>
            <a:ext cx="7391400" cy="1732955"/>
          </a:xfrm>
        </p:spPr>
        <p:txBody>
          <a:bodyPr anchor="b" anchorCtr="0"/>
          <a:lstStyle>
            <a:lvl1pPr algn="l">
              <a:lnSpc>
                <a:spcPts val="4125"/>
              </a:lnSpc>
              <a:defRPr sz="3750" b="1" cap="none" baseline="0">
                <a:solidFill>
                  <a:schemeClr val="bg1"/>
                </a:solidFill>
              </a:defRPr>
            </a:lvl1pPr>
          </a:lstStyle>
          <a:p>
            <a:r>
              <a:rPr lang="en-US"/>
              <a:t>Click to edit Master title style</a:t>
            </a:r>
            <a:endParaRPr lang="en-GB" dirty="0"/>
          </a:p>
        </p:txBody>
      </p:sp>
      <p:sp>
        <p:nvSpPr>
          <p:cNvPr id="3" name="Text Placeholder 2"/>
          <p:cNvSpPr>
            <a:spLocks noGrp="1"/>
          </p:cNvSpPr>
          <p:nvPr>
            <p:ph type="body" idx="1"/>
          </p:nvPr>
        </p:nvSpPr>
        <p:spPr>
          <a:xfrm>
            <a:off x="539750" y="4706096"/>
            <a:ext cx="7391400" cy="780107"/>
          </a:xfrm>
        </p:spPr>
        <p:txBody>
          <a:bodyPr anchor="t" anchorCtr="0"/>
          <a:lstStyle>
            <a:lvl1pPr marL="0" indent="0">
              <a:buNone/>
              <a:defRPr sz="27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F2895D-58E9-4D8B-AF62-B8879ABEC192}" type="datetime1">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10856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552" y="1600200"/>
            <a:ext cx="395624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395624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424ED51-0EAB-4242-92C7-11F479D42787}" type="datetime1">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412361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9552" y="2174875"/>
            <a:ext cx="395783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395942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p:cNvSpPr>
            <a:spLocks noGrp="1"/>
          </p:cNvSpPr>
          <p:nvPr>
            <p:ph type="dt" sz="half" idx="10"/>
          </p:nvPr>
        </p:nvSpPr>
        <p:spPr/>
        <p:txBody>
          <a:bodyPr/>
          <a:lstStyle/>
          <a:p>
            <a:fld id="{C250C72F-4236-4A02-B290-B6F1B9A8DBC3}" type="datetime1">
              <a:rPr lang="en-GB" smtClean="0"/>
              <a:t>10/06/2020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2365464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CB942E1-03A2-4101-9AF1-F52B05F10110}" type="datetime1">
              <a:rPr lang="en-GB" smtClean="0"/>
              <a:t>10/06/2020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312685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022F4-BA64-4254-B653-512DF4A3D8F0}" type="datetime1">
              <a:rPr lang="en-GB" smtClean="0"/>
              <a:t>10/06/2020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233207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9552" y="273050"/>
            <a:ext cx="2925961"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02939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39552" y="1435100"/>
            <a:ext cx="29259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88C0D-6D1A-4BB1-AEF4-CD0DBBF9BCEF}" type="datetime1">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350542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6792"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826792"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826792"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6CDF18-EDB1-4123-8988-E00337901AF2}" type="datetime1">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45EDCA-FDDE-436E-A6DD-1855473F15E7}" type="slidenum">
              <a:rPr lang="en-GB" smtClean="0"/>
              <a:t>‹N°›</a:t>
            </a:fld>
            <a:endParaRPr lang="en-GB"/>
          </a:p>
        </p:txBody>
      </p:sp>
    </p:spTree>
    <p:extLst>
      <p:ext uri="{BB962C8B-B14F-4D97-AF65-F5344CB8AC3E}">
        <p14:creationId xmlns:p14="http://schemas.microsoft.com/office/powerpoint/2010/main" val="107022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4575" y="6166644"/>
            <a:ext cx="3948141" cy="328615"/>
          </a:xfrm>
          <a:prstGeom prst="rect">
            <a:avLst/>
          </a:prstGeom>
        </p:spPr>
      </p:pic>
      <p:sp>
        <p:nvSpPr>
          <p:cNvPr id="2" name="Title Placeholder 1"/>
          <p:cNvSpPr>
            <a:spLocks noGrp="1"/>
          </p:cNvSpPr>
          <p:nvPr>
            <p:ph type="title"/>
          </p:nvPr>
        </p:nvSpPr>
        <p:spPr>
          <a:xfrm>
            <a:off x="540428" y="535782"/>
            <a:ext cx="8098747" cy="874712"/>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39749" y="1766467"/>
            <a:ext cx="8099425" cy="4254822"/>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508000" y="6509085"/>
            <a:ext cx="2133600" cy="198000"/>
          </a:xfrm>
          <a:prstGeom prst="rect">
            <a:avLst/>
          </a:prstGeom>
        </p:spPr>
        <p:txBody>
          <a:bodyPr vert="horz" lIns="0" tIns="0" rIns="0" bIns="0" rtlCol="0" anchor="t" anchorCtr="0">
            <a:noAutofit/>
          </a:bodyPr>
          <a:lstStyle>
            <a:lvl1pPr algn="l">
              <a:defRPr sz="1200">
                <a:solidFill>
                  <a:schemeClr val="tx1">
                    <a:tint val="75000"/>
                  </a:schemeClr>
                </a:solidFill>
              </a:defRPr>
            </a:lvl1pPr>
          </a:lstStyle>
          <a:p>
            <a:fld id="{65E7C1D9-FEC2-49EC-BC9A-717503364514}" type="datetime1">
              <a:rPr lang="en-GB" smtClean="0"/>
              <a:t>10/06/2020</a:t>
            </a:fld>
            <a:endParaRPr lang="en-GB"/>
          </a:p>
        </p:txBody>
      </p:sp>
      <p:sp>
        <p:nvSpPr>
          <p:cNvPr id="5" name="Footer Placeholder 4"/>
          <p:cNvSpPr>
            <a:spLocks noGrp="1"/>
          </p:cNvSpPr>
          <p:nvPr>
            <p:ph type="ftr" sz="quarter" idx="3"/>
          </p:nvPr>
        </p:nvSpPr>
        <p:spPr>
          <a:xfrm>
            <a:off x="3124200" y="6520182"/>
            <a:ext cx="2895600" cy="198000"/>
          </a:xfrm>
          <a:prstGeom prst="rect">
            <a:avLst/>
          </a:prstGeom>
        </p:spPr>
        <p:txBody>
          <a:bodyPr vert="horz" lIns="0" tIns="0" rIns="0" bIns="0" rtlCol="0" anchor="t" anchorCtr="0">
            <a:noAutofit/>
          </a:bodyP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028383" y="6525084"/>
            <a:ext cx="610791" cy="198000"/>
          </a:xfrm>
          <a:prstGeom prst="rect">
            <a:avLst/>
          </a:prstGeom>
        </p:spPr>
        <p:txBody>
          <a:bodyPr vert="horz" lIns="0" tIns="0" rIns="0" bIns="0" rtlCol="0" anchor="t" anchorCtr="0">
            <a:noAutofit/>
          </a:bodyPr>
          <a:lstStyle>
            <a:lvl1pPr algn="r">
              <a:defRPr sz="1200">
                <a:solidFill>
                  <a:schemeClr val="tx1">
                    <a:tint val="75000"/>
                  </a:schemeClr>
                </a:solidFill>
              </a:defRPr>
            </a:lvl1pPr>
          </a:lstStyle>
          <a:p>
            <a:fld id="{AD45EDCA-FDDE-436E-A6DD-1855473F15E7}" type="slidenum">
              <a:rPr lang="en-GB" smtClean="0"/>
              <a:t>‹N°›</a:t>
            </a:fld>
            <a:endParaRPr lang="en-GB"/>
          </a:p>
        </p:txBody>
      </p:sp>
      <p:pic>
        <p:nvPicPr>
          <p:cNvPr id="11" name="Picture 10"/>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4575" y="6166644"/>
            <a:ext cx="3948141" cy="328615"/>
          </a:xfrm>
          <a:prstGeom prst="rect">
            <a:avLst/>
          </a:prstGeom>
        </p:spPr>
      </p:pic>
      <p:pic>
        <p:nvPicPr>
          <p:cNvPr id="12" name="Picture 1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386627" y="6068427"/>
            <a:ext cx="1277116" cy="476253"/>
          </a:xfrm>
          <a:prstGeom prst="rect">
            <a:avLst/>
          </a:prstGeom>
        </p:spPr>
      </p:pic>
    </p:spTree>
    <p:extLst>
      <p:ext uri="{BB962C8B-B14F-4D97-AF65-F5344CB8AC3E}">
        <p14:creationId xmlns:p14="http://schemas.microsoft.com/office/powerpoint/2010/main" val="1700634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ts val="3450"/>
        </a:lnSpc>
        <a:spcBef>
          <a:spcPct val="0"/>
        </a:spcBef>
        <a:buNone/>
        <a:defRPr sz="3750" b="1" kern="1200">
          <a:solidFill>
            <a:schemeClr val="accent1"/>
          </a:solidFill>
          <a:latin typeface="+mj-lt"/>
          <a:ea typeface="+mj-ea"/>
          <a:cs typeface="+mj-cs"/>
        </a:defRPr>
      </a:lvl1pPr>
    </p:titleStyle>
    <p:bodyStyle>
      <a:lvl1pPr marL="0" indent="0" algn="l" defTabSz="914400" rtl="0" eaLnBrk="1" latinLnBrk="0" hangingPunct="1">
        <a:lnSpc>
          <a:spcPts val="2850"/>
        </a:lnSpc>
        <a:spcBef>
          <a:spcPts val="0"/>
        </a:spcBef>
        <a:spcAft>
          <a:spcPts val="374"/>
        </a:spcAft>
        <a:buFont typeface="Arial" pitchFamily="34" charset="0"/>
        <a:buNone/>
        <a:defRPr sz="2700" kern="1200">
          <a:solidFill>
            <a:schemeClr val="tx1"/>
          </a:solidFill>
          <a:latin typeface="+mn-lt"/>
          <a:ea typeface="+mn-ea"/>
          <a:cs typeface="+mn-cs"/>
        </a:defRPr>
      </a:lvl1pPr>
      <a:lvl2pPr marL="237600" indent="-237600" algn="l" defTabSz="914400" rtl="0" eaLnBrk="1" latinLnBrk="0" hangingPunct="1">
        <a:lnSpc>
          <a:spcPts val="2850"/>
        </a:lnSpc>
        <a:spcBef>
          <a:spcPts val="0"/>
        </a:spcBef>
        <a:spcAft>
          <a:spcPts val="374"/>
        </a:spcAft>
        <a:buClr>
          <a:schemeClr val="accent1"/>
        </a:buClr>
        <a:buFont typeface="Arial" pitchFamily="34" charset="0"/>
        <a:buChar char="•"/>
        <a:defRPr sz="2700" kern="1200">
          <a:solidFill>
            <a:schemeClr val="tx1"/>
          </a:solidFill>
          <a:latin typeface="+mn-lt"/>
          <a:ea typeface="+mn-ea"/>
          <a:cs typeface="+mn-cs"/>
        </a:defRPr>
      </a:lvl2pPr>
      <a:lvl3pPr marL="475200" indent="-237600" algn="l" defTabSz="914400" rtl="0" eaLnBrk="1" latinLnBrk="0" hangingPunct="1">
        <a:lnSpc>
          <a:spcPts val="2850"/>
        </a:lnSpc>
        <a:spcBef>
          <a:spcPts val="0"/>
        </a:spcBef>
        <a:spcAft>
          <a:spcPts val="374"/>
        </a:spcAft>
        <a:buClr>
          <a:schemeClr val="accent1"/>
        </a:buClr>
        <a:buFont typeface="Arial" panose="020B0604020202020204" pitchFamily="34" charset="0"/>
        <a:buChar char="•"/>
        <a:defRPr sz="2700" kern="1200">
          <a:solidFill>
            <a:schemeClr val="tx1"/>
          </a:solidFill>
          <a:latin typeface="+mn-lt"/>
          <a:ea typeface="+mn-ea"/>
          <a:cs typeface="+mn-cs"/>
        </a:defRPr>
      </a:lvl3pPr>
      <a:lvl4pPr marL="723600" indent="-252000" algn="l" defTabSz="914400" rtl="0" eaLnBrk="1" latinLnBrk="0" hangingPunct="1">
        <a:lnSpc>
          <a:spcPts val="2850"/>
        </a:lnSpc>
        <a:spcBef>
          <a:spcPts val="0"/>
        </a:spcBef>
        <a:spcAft>
          <a:spcPts val="374"/>
        </a:spcAft>
        <a:buClr>
          <a:schemeClr val="accent1"/>
        </a:buClr>
        <a:buFont typeface="Arial" pitchFamily="34" charset="0"/>
        <a:buChar char="•"/>
        <a:defRPr sz="2700" kern="1200">
          <a:solidFill>
            <a:schemeClr val="tx1"/>
          </a:solidFill>
          <a:latin typeface="+mn-lt"/>
          <a:ea typeface="+mn-ea"/>
          <a:cs typeface="+mn-cs"/>
        </a:defRPr>
      </a:lvl4pPr>
      <a:lvl5pPr marL="979200" indent="-270000" algn="l" defTabSz="914400" rtl="0" eaLnBrk="1" latinLnBrk="0" hangingPunct="1">
        <a:lnSpc>
          <a:spcPts val="2850"/>
        </a:lnSpc>
        <a:spcBef>
          <a:spcPct val="20000"/>
        </a:spcBef>
        <a:buClr>
          <a:schemeClr val="accent1"/>
        </a:buClr>
        <a:buFont typeface="Arial" pitchFamily="34" charset="0"/>
        <a:buChar char="•"/>
        <a:defRPr sz="2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mty.world/" TargetMode="External"/><Relationship Id="rId4" Type="http://schemas.openxmlformats.org/officeDocument/2006/relationships/hyperlink" Target="https://www.whatmatterstoyou.sco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rf.qi@nhs.net"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95" y="4869160"/>
            <a:ext cx="8766005" cy="936000"/>
          </a:xfrm>
        </p:spPr>
        <p:txBody>
          <a:bodyPr/>
          <a:lstStyle/>
          <a:p>
            <a:pPr algn="ctr"/>
            <a:br>
              <a:rPr lang="en-GB" sz="1600" dirty="0"/>
            </a:br>
            <a:br>
              <a:rPr lang="en-GB" dirty="0"/>
            </a:br>
            <a:br>
              <a:rPr lang="en-GB" dirty="0"/>
            </a:br>
            <a:endParaRPr lang="en-GB"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7056" y="-1"/>
            <a:ext cx="1376944" cy="776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p:nvSpPr>
        <p:spPr>
          <a:xfrm>
            <a:off x="2627784" y="506930"/>
            <a:ext cx="3626827" cy="523220"/>
          </a:xfrm>
          <a:prstGeom prst="rect">
            <a:avLst/>
          </a:prstGeom>
        </p:spPr>
        <p:txBody>
          <a:bodyPr wrap="none">
            <a:spAutoFit/>
          </a:bodyPr>
          <a:lstStyle/>
          <a:p>
            <a:r>
              <a:rPr lang="en-GB" sz="2800" b="1" dirty="0">
                <a:solidFill>
                  <a:srgbClr val="0070C0"/>
                </a:solidFill>
                <a:latin typeface="+mj-lt"/>
              </a:rPr>
              <a:t>What Matters to You</a:t>
            </a:r>
          </a:p>
        </p:txBody>
      </p:sp>
      <p:sp>
        <p:nvSpPr>
          <p:cNvPr id="3" name="TextBox 2"/>
          <p:cNvSpPr txBox="1"/>
          <p:nvPr/>
        </p:nvSpPr>
        <p:spPr>
          <a:xfrm>
            <a:off x="467544" y="1129551"/>
            <a:ext cx="8136904" cy="5016758"/>
          </a:xfrm>
          <a:prstGeom prst="rect">
            <a:avLst/>
          </a:prstGeom>
          <a:noFill/>
        </p:spPr>
        <p:txBody>
          <a:bodyPr wrap="square" rtlCol="0">
            <a:spAutoFit/>
          </a:bodyPr>
          <a:lstStyle/>
          <a:p>
            <a:r>
              <a:rPr lang="en-GB" sz="1600" dirty="0"/>
              <a:t>The Royal Free London is taking part in the international ‘what matters to you?’ day on Tuesday 9</a:t>
            </a:r>
            <a:r>
              <a:rPr lang="en-GB" sz="1600" baseline="30000" dirty="0"/>
              <a:t>th</a:t>
            </a:r>
            <a:r>
              <a:rPr lang="en-GB" sz="1600" dirty="0"/>
              <a:t> June. The initiative encourages us to ask “what matters to you?”, rather than “what’s the matter with you?” </a:t>
            </a:r>
          </a:p>
          <a:p>
            <a:endParaRPr lang="en-GB" sz="1600" dirty="0"/>
          </a:p>
          <a:p>
            <a:r>
              <a:rPr lang="en-GB" sz="1600" dirty="0"/>
              <a:t>Every day we strive to give patient centred care – but the week of 8-12</a:t>
            </a:r>
            <a:r>
              <a:rPr lang="en-GB" sz="1600" baseline="30000" dirty="0"/>
              <a:t>th</a:t>
            </a:r>
            <a:r>
              <a:rPr lang="en-GB" sz="1600" dirty="0"/>
              <a:t> June we want to capture what patients say matters most and what we do as a result. Last year we learnt that by asking what matters, 67% of us changed some aspect of our patient care and almost all staff reported that asking these questions enhanced their conversation with patients. </a:t>
            </a:r>
          </a:p>
          <a:p>
            <a:endParaRPr lang="en-GB" sz="1600" dirty="0"/>
          </a:p>
          <a:p>
            <a:r>
              <a:rPr lang="en-GB" sz="1600" dirty="0"/>
              <a:t>This simple template will help guide you in having a what matters conversation with patients.  Sometimes, active listening and understanding is enough, but often we may change our intervention or approach as a result. </a:t>
            </a:r>
          </a:p>
          <a:p>
            <a:endParaRPr lang="en-GB" sz="1600" dirty="0"/>
          </a:p>
          <a:p>
            <a:r>
              <a:rPr lang="en-GB" sz="1600" dirty="0"/>
              <a:t>Please place your completed what matters form back in the what matters to you envelope.  This will allow your team to learn more about what matters to the patients in your department. </a:t>
            </a:r>
          </a:p>
          <a:p>
            <a:endParaRPr lang="en-GB" sz="1600" dirty="0"/>
          </a:p>
          <a:p>
            <a:r>
              <a:rPr lang="en-GB" sz="1600" dirty="0"/>
              <a:t>For more information on what matters to you day and how to have a what matters conversation please see: </a:t>
            </a:r>
            <a:r>
              <a:rPr lang="en-GB" sz="1600" dirty="0">
                <a:hlinkClick r:id="rId4"/>
              </a:rPr>
              <a:t>https://www.whatmatterstoyou.scot/</a:t>
            </a:r>
            <a:r>
              <a:rPr lang="en-GB" sz="1600" dirty="0"/>
              <a:t> or </a:t>
            </a:r>
            <a:r>
              <a:rPr lang="en-GB" sz="1600" dirty="0">
                <a:hlinkClick r:id="rId5"/>
              </a:rPr>
              <a:t>https://wmty.world/</a:t>
            </a:r>
            <a:endParaRPr lang="en-GB" sz="1600" dirty="0"/>
          </a:p>
        </p:txBody>
      </p:sp>
    </p:spTree>
    <p:extLst>
      <p:ext uri="{BB962C8B-B14F-4D97-AF65-F5344CB8AC3E}">
        <p14:creationId xmlns:p14="http://schemas.microsoft.com/office/powerpoint/2010/main" val="1196602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10624" y="116632"/>
            <a:ext cx="6400800" cy="1216025"/>
          </a:xfrm>
        </p:spPr>
        <p:txBody>
          <a:bodyPr/>
          <a:lstStyle/>
          <a:p>
            <a:pPr algn="ctr">
              <a:lnSpc>
                <a:spcPct val="100000"/>
              </a:lnSpc>
            </a:pPr>
            <a:r>
              <a:rPr lang="en-GB" sz="2800" dirty="0"/>
              <a:t>How to have, record and analyse a what matters conversations</a:t>
            </a:r>
          </a:p>
        </p:txBody>
      </p:sp>
      <p:sp>
        <p:nvSpPr>
          <p:cNvPr id="3" name="Content Placeholder 2"/>
          <p:cNvSpPr>
            <a:spLocks noGrp="1"/>
          </p:cNvSpPr>
          <p:nvPr>
            <p:ph idx="4294967295"/>
          </p:nvPr>
        </p:nvSpPr>
        <p:spPr>
          <a:xfrm>
            <a:off x="271218" y="1116013"/>
            <a:ext cx="8186981" cy="4459287"/>
          </a:xfrm>
        </p:spPr>
        <p:txBody>
          <a:bodyPr/>
          <a:lstStyle/>
          <a:p>
            <a:pPr>
              <a:lnSpc>
                <a:spcPct val="100000"/>
              </a:lnSpc>
            </a:pPr>
            <a:r>
              <a:rPr lang="en-GB" sz="1600" dirty="0"/>
              <a:t> 1. Start a what matters conversation with a patient. ‘What matters to you?’ can be asked  in many ways, some examples are provided below:</a:t>
            </a:r>
          </a:p>
        </p:txBody>
      </p:sp>
      <p:sp>
        <p:nvSpPr>
          <p:cNvPr id="4" name="Rounded Rectangular Callout 3"/>
          <p:cNvSpPr/>
          <p:nvPr/>
        </p:nvSpPr>
        <p:spPr>
          <a:xfrm>
            <a:off x="271219" y="1643974"/>
            <a:ext cx="4191000" cy="457200"/>
          </a:xfrm>
          <a:prstGeom prst="wedgeRoundRectCallout">
            <a:avLst>
              <a:gd name="adj1" fmla="val -42883"/>
              <a:gd name="adj2" fmla="val 66755"/>
              <a:gd name="adj3" fmla="val 16667"/>
            </a:avLst>
          </a:prstGeom>
          <a:noFill/>
          <a:ln w="127">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5EB8">
                    <a:lumMod val="75000"/>
                  </a:srgbClr>
                </a:solidFill>
              </a:rPr>
              <a:t>What matters to you? </a:t>
            </a:r>
          </a:p>
        </p:txBody>
      </p:sp>
      <p:sp>
        <p:nvSpPr>
          <p:cNvPr id="5" name="Rounded Rectangular Callout 4"/>
          <p:cNvSpPr/>
          <p:nvPr/>
        </p:nvSpPr>
        <p:spPr>
          <a:xfrm>
            <a:off x="4644008" y="1594095"/>
            <a:ext cx="4271392" cy="556958"/>
          </a:xfrm>
          <a:prstGeom prst="wedgeRoundRectCallout">
            <a:avLst>
              <a:gd name="adj1" fmla="val 45550"/>
              <a:gd name="adj2" fmla="val 66755"/>
              <a:gd name="adj3" fmla="val 16667"/>
            </a:avLst>
          </a:prstGeom>
          <a:noFill/>
          <a:ln w="127">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5EB8">
                    <a:lumMod val="75000"/>
                  </a:srgbClr>
                </a:solidFill>
              </a:rPr>
              <a:t>Is there anything worrying you at the moment?</a:t>
            </a:r>
          </a:p>
        </p:txBody>
      </p:sp>
      <p:sp>
        <p:nvSpPr>
          <p:cNvPr id="6" name="Rounded Rectangular Callout 5"/>
          <p:cNvSpPr/>
          <p:nvPr/>
        </p:nvSpPr>
        <p:spPr>
          <a:xfrm>
            <a:off x="304800" y="2286000"/>
            <a:ext cx="4191000" cy="457200"/>
          </a:xfrm>
          <a:prstGeom prst="wedgeRoundRectCallout">
            <a:avLst>
              <a:gd name="adj1" fmla="val -43580"/>
              <a:gd name="adj2" fmla="val 75266"/>
              <a:gd name="adj3" fmla="val 16667"/>
            </a:avLst>
          </a:prstGeom>
          <a:noFill/>
          <a:ln w="127">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5EB8">
                    <a:lumMod val="75000"/>
                  </a:srgbClr>
                </a:solidFill>
              </a:rPr>
              <a:t>What is important to you today? </a:t>
            </a:r>
          </a:p>
        </p:txBody>
      </p:sp>
      <p:sp>
        <p:nvSpPr>
          <p:cNvPr id="7" name="Rounded Rectangular Callout 6"/>
          <p:cNvSpPr/>
          <p:nvPr/>
        </p:nvSpPr>
        <p:spPr>
          <a:xfrm>
            <a:off x="4724400" y="2286000"/>
            <a:ext cx="4191000" cy="457200"/>
          </a:xfrm>
          <a:prstGeom prst="wedgeRoundRectCallout">
            <a:avLst>
              <a:gd name="adj1" fmla="val 46479"/>
              <a:gd name="adj2" fmla="val 73138"/>
              <a:gd name="adj3" fmla="val 16667"/>
            </a:avLst>
          </a:prstGeom>
          <a:noFill/>
          <a:ln w="127">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5EB8">
                    <a:lumMod val="75000"/>
                  </a:srgbClr>
                </a:solidFill>
              </a:rPr>
              <a:t>How can I best support you?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0374" y="3263070"/>
            <a:ext cx="1562100"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82692" y="2933358"/>
            <a:ext cx="6553200" cy="1107996"/>
          </a:xfrm>
          <a:prstGeom prst="rect">
            <a:avLst/>
          </a:prstGeom>
          <a:noFill/>
        </p:spPr>
        <p:txBody>
          <a:bodyPr wrap="square" rtlCol="0">
            <a:spAutoFit/>
          </a:bodyPr>
          <a:lstStyle/>
          <a:p>
            <a:r>
              <a:rPr lang="en-GB" sz="1600" dirty="0">
                <a:solidFill>
                  <a:prstClr val="black"/>
                </a:solidFill>
              </a:rPr>
              <a:t>2. Record what the patient said and what you did using the what matters to you conversation tool.  Once you have finished the conversation, fill out the staff reflection section on the back page.  </a:t>
            </a:r>
          </a:p>
          <a:p>
            <a:endParaRPr lang="en-GB" dirty="0">
              <a:solidFill>
                <a:prstClr val="black"/>
              </a:solidFill>
            </a:endParaRPr>
          </a:p>
        </p:txBody>
      </p:sp>
      <p:sp>
        <p:nvSpPr>
          <p:cNvPr id="9" name="TextBox 8"/>
          <p:cNvSpPr txBox="1"/>
          <p:nvPr/>
        </p:nvSpPr>
        <p:spPr>
          <a:xfrm>
            <a:off x="169051" y="3718603"/>
            <a:ext cx="7067245" cy="3108543"/>
          </a:xfrm>
          <a:prstGeom prst="rect">
            <a:avLst/>
          </a:prstGeom>
          <a:noFill/>
        </p:spPr>
        <p:txBody>
          <a:bodyPr wrap="square" rtlCol="0">
            <a:spAutoFit/>
          </a:bodyPr>
          <a:lstStyle/>
          <a:p>
            <a:r>
              <a:rPr lang="en-GB" sz="1600" dirty="0">
                <a:solidFill>
                  <a:prstClr val="black"/>
                </a:solidFill>
              </a:rPr>
              <a:t>3. Return your completed conversation tool in the what matters to you bag located in your department. </a:t>
            </a:r>
          </a:p>
          <a:p>
            <a:endParaRPr lang="en-GB" sz="1600" dirty="0">
              <a:solidFill>
                <a:prstClr val="black"/>
              </a:solidFill>
            </a:endParaRPr>
          </a:p>
          <a:p>
            <a:r>
              <a:rPr lang="en-GB" sz="1600" dirty="0">
                <a:solidFill>
                  <a:prstClr val="black"/>
                </a:solidFill>
              </a:rPr>
              <a:t>4. The team ‘what matters to you’ champion can collect all the forms and will complete the learning summary to understand what matters to patients.  This can be displayed in your area.  </a:t>
            </a:r>
          </a:p>
          <a:p>
            <a:endParaRPr lang="en-GB" sz="1600" dirty="0">
              <a:solidFill>
                <a:prstClr val="black"/>
              </a:solidFill>
            </a:endParaRPr>
          </a:p>
          <a:p>
            <a:r>
              <a:rPr lang="en-GB" sz="1600" dirty="0">
                <a:solidFill>
                  <a:prstClr val="black"/>
                </a:solidFill>
              </a:rPr>
              <a:t>5. Please email your completed learning summary on Friday 12</a:t>
            </a:r>
            <a:r>
              <a:rPr lang="en-GB" sz="1600" baseline="30000" dirty="0">
                <a:solidFill>
                  <a:prstClr val="black"/>
                </a:solidFill>
              </a:rPr>
              <a:t>th</a:t>
            </a:r>
            <a:r>
              <a:rPr lang="en-GB" sz="1600" dirty="0">
                <a:solidFill>
                  <a:prstClr val="black"/>
                </a:solidFill>
              </a:rPr>
              <a:t>  to </a:t>
            </a:r>
            <a:r>
              <a:rPr lang="en-GB" sz="1600" dirty="0">
                <a:solidFill>
                  <a:prstClr val="black"/>
                </a:solidFill>
                <a:hlinkClick r:id="rId3"/>
              </a:rPr>
              <a:t>rf.qi@nhs.net</a:t>
            </a:r>
            <a:r>
              <a:rPr lang="en-GB" sz="1600" dirty="0">
                <a:solidFill>
                  <a:prstClr val="black"/>
                </a:solidFill>
              </a:rPr>
              <a:t>  This will help us understand common themes across our sites. </a:t>
            </a:r>
          </a:p>
          <a:p>
            <a:endParaRPr lang="en-GB" dirty="0">
              <a:solidFill>
                <a:prstClr val="black"/>
              </a:solidFill>
            </a:endParaRPr>
          </a:p>
          <a:p>
            <a:endParaRPr lang="en-GB" dirty="0">
              <a:solidFill>
                <a:prstClr val="black"/>
              </a:solidFill>
            </a:endParaRPr>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0374" y="4724400"/>
            <a:ext cx="1683696" cy="1262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182692" y="6488592"/>
            <a:ext cx="8872781" cy="338554"/>
          </a:xfrm>
          <a:prstGeom prst="rect">
            <a:avLst/>
          </a:prstGeom>
        </p:spPr>
        <p:txBody>
          <a:bodyPr wrap="square">
            <a:spAutoFit/>
          </a:bodyPr>
          <a:lstStyle/>
          <a:p>
            <a:r>
              <a:rPr lang="en-GB" sz="1600" dirty="0">
                <a:solidFill>
                  <a:prstClr val="black"/>
                </a:solidFill>
              </a:rPr>
              <a:t>6. RFH site we will have a competition with prizes for the areas who complete the most. </a:t>
            </a:r>
          </a:p>
        </p:txBody>
      </p:sp>
    </p:spTree>
    <p:extLst>
      <p:ext uri="{BB962C8B-B14F-4D97-AF65-F5344CB8AC3E}">
        <p14:creationId xmlns:p14="http://schemas.microsoft.com/office/powerpoint/2010/main" val="4123625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95" y="4869160"/>
            <a:ext cx="8766005" cy="936000"/>
          </a:xfrm>
        </p:spPr>
        <p:txBody>
          <a:bodyPr/>
          <a:lstStyle/>
          <a:p>
            <a:pPr algn="ctr"/>
            <a:br>
              <a:rPr lang="en-GB" sz="1600" dirty="0"/>
            </a:br>
            <a:br>
              <a:rPr lang="en-GB" dirty="0"/>
            </a:br>
            <a:br>
              <a:rPr lang="en-GB" dirty="0"/>
            </a:br>
            <a:endParaRPr lang="en-GB"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0619" y="0"/>
            <a:ext cx="1352261" cy="76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s://www.whatmatterstoyou.scot/wp-content/uploads/2019/05/WMTY-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1924" y="2295386"/>
            <a:ext cx="1263488" cy="1356849"/>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445366" y="1628800"/>
            <a:ext cx="2276604" cy="936000"/>
          </a:xfrm>
          <a:prstGeom prst="rect">
            <a:avLst/>
          </a:prstGeom>
        </p:spPr>
        <p:txBody>
          <a:bodyPr vert="horz" lIns="0" tIns="0" rIns="0" bIns="0" rtlCol="0" anchor="t" anchorCtr="0">
            <a:noAutofit/>
          </a:bodyPr>
          <a:lstStyle>
            <a:lvl1pPr algn="l" defTabSz="914400" rtl="0" eaLnBrk="1" latinLnBrk="0" hangingPunct="1">
              <a:lnSpc>
                <a:spcPts val="3450"/>
              </a:lnSpc>
              <a:spcBef>
                <a:spcPct val="0"/>
              </a:spcBef>
              <a:buNone/>
              <a:defRPr sz="3750" b="1" kern="1200">
                <a:solidFill>
                  <a:schemeClr val="accent1"/>
                </a:solidFill>
                <a:latin typeface="+mj-lt"/>
                <a:ea typeface="+mj-ea"/>
                <a:cs typeface="+mj-cs"/>
              </a:defRPr>
            </a:lvl1pPr>
          </a:lstStyle>
          <a:p>
            <a:r>
              <a:rPr lang="en-GB" sz="2400" dirty="0">
                <a:solidFill>
                  <a:srgbClr val="0070C0"/>
                </a:solidFill>
              </a:rPr>
              <a:t>I asked…...  </a:t>
            </a:r>
          </a:p>
        </p:txBody>
      </p:sp>
      <p:sp>
        <p:nvSpPr>
          <p:cNvPr id="9" name="Rounded Rectangle 8"/>
          <p:cNvSpPr/>
          <p:nvPr/>
        </p:nvSpPr>
        <p:spPr>
          <a:xfrm>
            <a:off x="251520" y="2175878"/>
            <a:ext cx="2808312" cy="3485370"/>
          </a:xfrm>
          <a:prstGeom prst="roundRect">
            <a:avLst/>
          </a:prstGeom>
          <a:noFill/>
          <a:ln w="127">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ounded Rectangle 14"/>
          <p:cNvSpPr/>
          <p:nvPr/>
        </p:nvSpPr>
        <p:spPr>
          <a:xfrm>
            <a:off x="3131840" y="2175878"/>
            <a:ext cx="2952328" cy="3485370"/>
          </a:xfrm>
          <a:prstGeom prst="roundRect">
            <a:avLst/>
          </a:prstGeom>
          <a:noFill/>
          <a:ln w="127">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6156176" y="2159871"/>
            <a:ext cx="2861349" cy="3501377"/>
          </a:xfrm>
          <a:prstGeom prst="roundRect">
            <a:avLst/>
          </a:prstGeom>
          <a:noFill/>
          <a:ln w="127">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491880" y="1635135"/>
            <a:ext cx="2232248" cy="461665"/>
          </a:xfrm>
          <a:prstGeom prst="rect">
            <a:avLst/>
          </a:prstGeom>
        </p:spPr>
        <p:txBody>
          <a:bodyPr wrap="square">
            <a:spAutoFit/>
          </a:bodyPr>
          <a:lstStyle/>
          <a:p>
            <a:r>
              <a:rPr lang="en-GB" sz="2400" b="1" dirty="0">
                <a:solidFill>
                  <a:srgbClr val="0070C0"/>
                </a:solidFill>
                <a:latin typeface="+mj-lt"/>
              </a:rPr>
              <a:t>They said… </a:t>
            </a:r>
          </a:p>
        </p:txBody>
      </p:sp>
      <p:sp>
        <p:nvSpPr>
          <p:cNvPr id="13" name="Rectangle 12"/>
          <p:cNvSpPr/>
          <p:nvPr/>
        </p:nvSpPr>
        <p:spPr>
          <a:xfrm>
            <a:off x="6732240" y="1628800"/>
            <a:ext cx="1578509" cy="461665"/>
          </a:xfrm>
          <a:prstGeom prst="rect">
            <a:avLst/>
          </a:prstGeom>
        </p:spPr>
        <p:txBody>
          <a:bodyPr wrap="none">
            <a:spAutoFit/>
          </a:bodyPr>
          <a:lstStyle/>
          <a:p>
            <a:r>
              <a:rPr lang="en-GB" sz="2400" b="1" dirty="0">
                <a:solidFill>
                  <a:srgbClr val="0070C0"/>
                </a:solidFill>
              </a:rPr>
              <a:t>We did….</a:t>
            </a:r>
          </a:p>
        </p:txBody>
      </p:sp>
      <p:sp>
        <p:nvSpPr>
          <p:cNvPr id="19" name="Rectangle 18"/>
          <p:cNvSpPr/>
          <p:nvPr/>
        </p:nvSpPr>
        <p:spPr>
          <a:xfrm>
            <a:off x="3544936" y="5229200"/>
            <a:ext cx="2351926" cy="369332"/>
          </a:xfrm>
          <a:prstGeom prst="rect">
            <a:avLst/>
          </a:prstGeom>
        </p:spPr>
        <p:txBody>
          <a:bodyPr wrap="none">
            <a:spAutoFit/>
          </a:bodyPr>
          <a:lstStyle/>
          <a:p>
            <a:r>
              <a:rPr lang="en-GB" b="1" dirty="0">
                <a:solidFill>
                  <a:srgbClr val="0070C0"/>
                </a:solidFill>
              </a:rPr>
              <a:t>….mattered to them</a:t>
            </a:r>
          </a:p>
        </p:txBody>
      </p:sp>
      <p:sp>
        <p:nvSpPr>
          <p:cNvPr id="14" name="Rectangle 13"/>
          <p:cNvSpPr/>
          <p:nvPr/>
        </p:nvSpPr>
        <p:spPr>
          <a:xfrm>
            <a:off x="1419589" y="285361"/>
            <a:ext cx="6284606" cy="954107"/>
          </a:xfrm>
          <a:prstGeom prst="rect">
            <a:avLst/>
          </a:prstGeom>
        </p:spPr>
        <p:txBody>
          <a:bodyPr wrap="none">
            <a:spAutoFit/>
          </a:bodyPr>
          <a:lstStyle/>
          <a:p>
            <a:pPr algn="ctr"/>
            <a:r>
              <a:rPr lang="en-GB" sz="2800" b="1" dirty="0">
                <a:solidFill>
                  <a:srgbClr val="0070C0"/>
                </a:solidFill>
                <a:latin typeface="+mj-lt"/>
              </a:rPr>
              <a:t>Conversation Tool </a:t>
            </a:r>
          </a:p>
          <a:p>
            <a:pPr algn="ctr"/>
            <a:r>
              <a:rPr lang="en-GB" sz="2800" b="1" dirty="0">
                <a:solidFill>
                  <a:srgbClr val="0070C0"/>
                </a:solidFill>
                <a:latin typeface="+mj-lt"/>
              </a:rPr>
              <a:t>Ask patients ‘What Matters to You?’</a:t>
            </a:r>
          </a:p>
        </p:txBody>
      </p:sp>
      <p:sp>
        <p:nvSpPr>
          <p:cNvPr id="6" name="TextBox 5"/>
          <p:cNvSpPr txBox="1"/>
          <p:nvPr/>
        </p:nvSpPr>
        <p:spPr>
          <a:xfrm>
            <a:off x="384447" y="3929046"/>
            <a:ext cx="2398442" cy="1569660"/>
          </a:xfrm>
          <a:prstGeom prst="rect">
            <a:avLst/>
          </a:prstGeom>
          <a:noFill/>
        </p:spPr>
        <p:txBody>
          <a:bodyPr wrap="square" rtlCol="0">
            <a:spAutoFit/>
          </a:bodyPr>
          <a:lstStyle/>
          <a:p>
            <a:pPr algn="ctr"/>
            <a:r>
              <a:rPr lang="en-GB" sz="1200" dirty="0">
                <a:solidFill>
                  <a:schemeClr val="accent1">
                    <a:lumMod val="75000"/>
                  </a:schemeClr>
                </a:solidFill>
              </a:rPr>
              <a:t>What matters to you? </a:t>
            </a:r>
          </a:p>
          <a:p>
            <a:pPr algn="ctr"/>
            <a:endParaRPr lang="en-GB" sz="1200" dirty="0">
              <a:solidFill>
                <a:schemeClr val="accent1">
                  <a:lumMod val="75000"/>
                </a:schemeClr>
              </a:solidFill>
            </a:endParaRPr>
          </a:p>
          <a:p>
            <a:pPr algn="ctr"/>
            <a:r>
              <a:rPr lang="en-GB" sz="1200" dirty="0">
                <a:solidFill>
                  <a:schemeClr val="accent1">
                    <a:lumMod val="75000"/>
                  </a:schemeClr>
                </a:solidFill>
              </a:rPr>
              <a:t>What is important to you today? </a:t>
            </a:r>
          </a:p>
          <a:p>
            <a:pPr algn="ctr"/>
            <a:endParaRPr lang="en-GB" sz="1200" dirty="0">
              <a:solidFill>
                <a:schemeClr val="accent1">
                  <a:lumMod val="75000"/>
                </a:schemeClr>
              </a:solidFill>
            </a:endParaRPr>
          </a:p>
          <a:p>
            <a:pPr algn="ctr"/>
            <a:r>
              <a:rPr lang="en-GB" sz="1200" dirty="0">
                <a:solidFill>
                  <a:schemeClr val="accent1">
                    <a:lumMod val="75000"/>
                  </a:schemeClr>
                </a:solidFill>
              </a:rPr>
              <a:t>How can I best support you? </a:t>
            </a:r>
          </a:p>
          <a:p>
            <a:pPr algn="ctr"/>
            <a:endParaRPr lang="en-GB" sz="1200" dirty="0">
              <a:solidFill>
                <a:schemeClr val="accent1">
                  <a:lumMod val="75000"/>
                </a:schemeClr>
              </a:solidFill>
            </a:endParaRPr>
          </a:p>
          <a:p>
            <a:pPr algn="ctr"/>
            <a:r>
              <a:rPr lang="en-GB" sz="1200" dirty="0">
                <a:solidFill>
                  <a:schemeClr val="accent1">
                    <a:lumMod val="75000"/>
                  </a:schemeClr>
                </a:solidFill>
              </a:rPr>
              <a:t>Is there anything worrying or annoying you? </a:t>
            </a:r>
          </a:p>
        </p:txBody>
      </p:sp>
      <p:pic>
        <p:nvPicPr>
          <p:cNvPr id="2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18" y="0"/>
            <a:ext cx="1352261" cy="76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882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Staff reflection and data collection</a:t>
            </a:r>
          </a:p>
        </p:txBody>
      </p:sp>
      <p:sp>
        <p:nvSpPr>
          <p:cNvPr id="3" name="Content Placeholder 2"/>
          <p:cNvSpPr>
            <a:spLocks noGrp="1"/>
          </p:cNvSpPr>
          <p:nvPr>
            <p:ph idx="1"/>
          </p:nvPr>
        </p:nvSpPr>
        <p:spPr>
          <a:xfrm>
            <a:off x="424671" y="1268760"/>
            <a:ext cx="8099425" cy="3456384"/>
          </a:xfrm>
        </p:spPr>
        <p:txBody>
          <a:bodyPr/>
          <a:lstStyle/>
          <a:p>
            <a:r>
              <a:rPr lang="en-GB" sz="2000" b="1" dirty="0"/>
              <a:t>Did asking these questions enhance your conversation? </a:t>
            </a:r>
          </a:p>
          <a:p>
            <a:endParaRPr lang="en-GB" sz="2000" b="1" dirty="0"/>
          </a:p>
          <a:p>
            <a:r>
              <a:rPr lang="en-GB" sz="2000" dirty="0"/>
              <a:t>Yes       No</a:t>
            </a:r>
          </a:p>
          <a:p>
            <a:r>
              <a:rPr lang="en-GB" sz="2000" dirty="0"/>
              <a:t> </a:t>
            </a:r>
          </a:p>
          <a:p>
            <a:endParaRPr lang="en-GB" sz="2000" b="1" dirty="0"/>
          </a:p>
          <a:p>
            <a:r>
              <a:rPr lang="en-GB" sz="2000" b="1" dirty="0"/>
              <a:t>Did you change your care / intervention as a result of asking these questions?     </a:t>
            </a:r>
          </a:p>
          <a:p>
            <a:endParaRPr lang="en-GB" sz="2000" dirty="0"/>
          </a:p>
          <a:p>
            <a:r>
              <a:rPr lang="en-GB" sz="2000" dirty="0"/>
              <a:t>Yes         No </a:t>
            </a:r>
          </a:p>
          <a:p>
            <a:endParaRPr lang="en-GB" sz="2800" dirty="0"/>
          </a:p>
          <a:p>
            <a:endParaRPr lang="en-GB" dirty="0"/>
          </a:p>
        </p:txBody>
      </p:sp>
      <p:sp>
        <p:nvSpPr>
          <p:cNvPr id="4" name="TextBox 3"/>
          <p:cNvSpPr txBox="1"/>
          <p:nvPr/>
        </p:nvSpPr>
        <p:spPr>
          <a:xfrm>
            <a:off x="395536" y="5301208"/>
            <a:ext cx="8064896" cy="872034"/>
          </a:xfrm>
          <a:prstGeom prst="rect">
            <a:avLst/>
          </a:prstGeom>
          <a:noFill/>
        </p:spPr>
        <p:txBody>
          <a:bodyPr wrap="square" rtlCol="0">
            <a:spAutoFit/>
          </a:bodyPr>
          <a:lstStyle/>
          <a:p>
            <a:pPr algn="ctr">
              <a:lnSpc>
                <a:spcPct val="150000"/>
              </a:lnSpc>
            </a:pPr>
            <a:r>
              <a:rPr lang="en-GB" dirty="0">
                <a:solidFill>
                  <a:srgbClr val="0070C0"/>
                </a:solidFill>
              </a:rPr>
              <a:t>Join What Matters To You day 2020 by tweeting using #</a:t>
            </a:r>
            <a:r>
              <a:rPr lang="en-GB" dirty="0" err="1">
                <a:solidFill>
                  <a:srgbClr val="0070C0"/>
                </a:solidFill>
              </a:rPr>
              <a:t>wmty.world</a:t>
            </a:r>
            <a:r>
              <a:rPr lang="en-GB" dirty="0">
                <a:solidFill>
                  <a:srgbClr val="0070C0"/>
                </a:solidFill>
              </a:rPr>
              <a:t> #wmty20 @</a:t>
            </a:r>
            <a:r>
              <a:rPr lang="en-GB" dirty="0" err="1">
                <a:solidFill>
                  <a:srgbClr val="0070C0"/>
                </a:solidFill>
              </a:rPr>
              <a:t>RoyalFreeNHS</a:t>
            </a:r>
            <a:r>
              <a:rPr lang="en-GB" dirty="0">
                <a:solidFill>
                  <a:srgbClr val="0070C0"/>
                </a:solidFill>
              </a:rPr>
              <a:t> and your ward / department </a:t>
            </a:r>
          </a:p>
        </p:txBody>
      </p:sp>
    </p:spTree>
    <p:extLst>
      <p:ext uri="{BB962C8B-B14F-4D97-AF65-F5344CB8AC3E}">
        <p14:creationId xmlns:p14="http://schemas.microsoft.com/office/powerpoint/2010/main" val="1168918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28800"/>
            <a:ext cx="8604448" cy="4464496"/>
          </a:xfrm>
        </p:spPr>
        <p:txBody>
          <a:bodyPr/>
          <a:lstStyle/>
          <a:p>
            <a:pPr>
              <a:lnSpc>
                <a:spcPct val="100000"/>
              </a:lnSpc>
            </a:pPr>
            <a:r>
              <a:rPr lang="en-GB" sz="1600" dirty="0"/>
              <a:t>This form will help you collate your what matters information.  Please fill in these questions and then you can populate the next template to share with your team and division.   </a:t>
            </a:r>
          </a:p>
          <a:p>
            <a:pPr>
              <a:lnSpc>
                <a:spcPct val="100000"/>
              </a:lnSpc>
            </a:pPr>
            <a:endParaRPr lang="en-GB" sz="1600" dirty="0"/>
          </a:p>
          <a:p>
            <a:pPr>
              <a:lnSpc>
                <a:spcPct val="100000"/>
              </a:lnSpc>
            </a:pPr>
            <a:r>
              <a:rPr lang="en-GB" sz="1600" dirty="0"/>
              <a:t>How many patients did your team have a WMTY conversation with? ________________</a:t>
            </a:r>
          </a:p>
          <a:p>
            <a:pPr>
              <a:lnSpc>
                <a:spcPct val="100000"/>
              </a:lnSpc>
            </a:pPr>
            <a:endParaRPr lang="en-GB" sz="1600" dirty="0"/>
          </a:p>
          <a:p>
            <a:pPr>
              <a:lnSpc>
                <a:spcPct val="100000"/>
              </a:lnSpc>
            </a:pPr>
            <a:r>
              <a:rPr lang="en-GB" sz="1600" b="1" u="sng" dirty="0"/>
              <a:t>Staff reflection question 1:</a:t>
            </a:r>
            <a:r>
              <a:rPr lang="en-GB" sz="1600" b="1" dirty="0"/>
              <a:t>‘</a:t>
            </a:r>
            <a:r>
              <a:rPr lang="en-GB" sz="1600" dirty="0"/>
              <a:t>Did asking these questions enhance your conversation?’ </a:t>
            </a:r>
          </a:p>
          <a:p>
            <a:pPr>
              <a:lnSpc>
                <a:spcPct val="100000"/>
              </a:lnSpc>
            </a:pPr>
            <a:r>
              <a:rPr lang="en-GB" sz="1600" dirty="0"/>
              <a:t>How many staff filled this in?______________</a:t>
            </a:r>
          </a:p>
          <a:p>
            <a:pPr>
              <a:lnSpc>
                <a:spcPct val="100000"/>
              </a:lnSpc>
            </a:pPr>
            <a:r>
              <a:rPr lang="en-GB" sz="1600" dirty="0"/>
              <a:t>Out of this number, how many said yes?______</a:t>
            </a:r>
          </a:p>
          <a:p>
            <a:pPr>
              <a:lnSpc>
                <a:spcPct val="100000"/>
              </a:lnSpc>
            </a:pPr>
            <a:r>
              <a:rPr lang="en-GB" sz="1600" dirty="0"/>
              <a:t>What % of staff felt a WMTY conversation enhanced their conversation?________________</a:t>
            </a:r>
          </a:p>
          <a:p>
            <a:pPr>
              <a:lnSpc>
                <a:spcPct val="100000"/>
              </a:lnSpc>
            </a:pPr>
            <a:endParaRPr lang="en-GB" sz="1600" b="1" dirty="0"/>
          </a:p>
          <a:p>
            <a:pPr>
              <a:lnSpc>
                <a:spcPct val="100000"/>
              </a:lnSpc>
            </a:pPr>
            <a:r>
              <a:rPr lang="en-GB" sz="1600" b="1" u="sng" dirty="0"/>
              <a:t>Staff reflection question 2: </a:t>
            </a:r>
            <a:r>
              <a:rPr lang="en-GB" sz="1600" dirty="0"/>
              <a:t>‘Did you change your intervention as a result of asking these questions?’ </a:t>
            </a:r>
          </a:p>
          <a:p>
            <a:pPr>
              <a:lnSpc>
                <a:spcPct val="100000"/>
              </a:lnSpc>
            </a:pPr>
            <a:r>
              <a:rPr lang="en-GB" sz="1600" dirty="0"/>
              <a:t>How many staff filled this in?______________</a:t>
            </a:r>
          </a:p>
          <a:p>
            <a:pPr>
              <a:lnSpc>
                <a:spcPct val="100000"/>
              </a:lnSpc>
            </a:pPr>
            <a:r>
              <a:rPr lang="en-GB" sz="1600" dirty="0"/>
              <a:t>Out of this number, how many said yes?_________________</a:t>
            </a:r>
          </a:p>
          <a:p>
            <a:pPr>
              <a:lnSpc>
                <a:spcPct val="100000"/>
              </a:lnSpc>
            </a:pPr>
            <a:r>
              <a:rPr lang="en-GB" sz="1600" dirty="0"/>
              <a:t>What % of staff felt they changed their care/ intervention as a result of the conversation?______</a:t>
            </a:r>
          </a:p>
          <a:p>
            <a:pPr>
              <a:lnSpc>
                <a:spcPct val="100000"/>
              </a:lnSpc>
            </a:pPr>
            <a:endParaRPr lang="en-GB" sz="1600" dirty="0"/>
          </a:p>
          <a:p>
            <a:endParaRPr lang="en-GB" sz="2800" b="1" dirty="0"/>
          </a:p>
          <a:p>
            <a:endParaRPr lang="en-GB" sz="2800" b="1" dirty="0"/>
          </a:p>
          <a:p>
            <a:endParaRPr lang="en-GB" dirty="0"/>
          </a:p>
        </p:txBody>
      </p:sp>
      <p:sp>
        <p:nvSpPr>
          <p:cNvPr id="4" name="Title 3"/>
          <p:cNvSpPr>
            <a:spLocks noGrp="1"/>
          </p:cNvSpPr>
          <p:nvPr>
            <p:ph type="title"/>
          </p:nvPr>
        </p:nvSpPr>
        <p:spPr>
          <a:xfrm>
            <a:off x="1487393" y="260648"/>
            <a:ext cx="6203750" cy="1292726"/>
          </a:xfrm>
          <a:prstGeom prst="rect">
            <a:avLst/>
          </a:prstGeom>
        </p:spPr>
        <p:txBody>
          <a:bodyPr wrap="none">
            <a:spAutoFit/>
          </a:bodyPr>
          <a:lstStyle/>
          <a:p>
            <a:pPr algn="ctr"/>
            <a:r>
              <a:rPr lang="en-GB" sz="2800" b="1" dirty="0">
                <a:solidFill>
                  <a:srgbClr val="0070C0"/>
                </a:solidFill>
                <a:latin typeface="+mj-lt"/>
              </a:rPr>
              <a:t>Data Collection Tool </a:t>
            </a:r>
            <a:br>
              <a:rPr lang="en-GB" sz="2800" b="1" dirty="0">
                <a:solidFill>
                  <a:srgbClr val="0070C0"/>
                </a:solidFill>
                <a:latin typeface="+mj-lt"/>
              </a:rPr>
            </a:br>
            <a:r>
              <a:rPr lang="en-GB" sz="2000" b="1" dirty="0">
                <a:solidFill>
                  <a:srgbClr val="0070C0"/>
                </a:solidFill>
              </a:rPr>
              <a:t>What Matters to You </a:t>
            </a:r>
            <a:br>
              <a:rPr lang="en-GB" sz="2000" b="1" dirty="0">
                <a:solidFill>
                  <a:srgbClr val="0070C0"/>
                </a:solidFill>
              </a:rPr>
            </a:br>
            <a:r>
              <a:rPr lang="en-GB" sz="2000" b="1" dirty="0">
                <a:solidFill>
                  <a:srgbClr val="0070C0"/>
                </a:solidFill>
              </a:rPr>
              <a:t>Ward /Department Summary from </a:t>
            </a:r>
            <a:r>
              <a:rPr lang="en-GB" sz="2000" dirty="0">
                <a:solidFill>
                  <a:srgbClr val="0070C0"/>
                </a:solidFill>
              </a:rPr>
              <a:t>8-12</a:t>
            </a:r>
            <a:r>
              <a:rPr lang="en-GB" sz="2000" baseline="30000" dirty="0">
                <a:solidFill>
                  <a:srgbClr val="0070C0"/>
                </a:solidFill>
              </a:rPr>
              <a:t>th</a:t>
            </a:r>
            <a:r>
              <a:rPr lang="en-GB" sz="2000" dirty="0">
                <a:solidFill>
                  <a:srgbClr val="0070C0"/>
                </a:solidFill>
              </a:rPr>
              <a:t> June 2020 </a:t>
            </a:r>
            <a:endParaRPr lang="en-GB" sz="2000" b="1" dirty="0">
              <a:solidFill>
                <a:srgbClr val="0070C0"/>
              </a:solidFill>
            </a:endParaRPr>
          </a:p>
        </p:txBody>
      </p:sp>
    </p:spTree>
    <p:extLst>
      <p:ext uri="{BB962C8B-B14F-4D97-AF65-F5344CB8AC3E}">
        <p14:creationId xmlns:p14="http://schemas.microsoft.com/office/powerpoint/2010/main" val="312586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5458" y="14955"/>
            <a:ext cx="1408542" cy="794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s://www.whatmatterstoyou.scot/wp-content/uploads/2019/05/WMTY-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8621" y="2958123"/>
            <a:ext cx="1609039" cy="1727933"/>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77705" y="2121368"/>
            <a:ext cx="3276364" cy="936000"/>
          </a:xfrm>
          <a:prstGeom prst="rect">
            <a:avLst/>
          </a:prstGeom>
        </p:spPr>
        <p:txBody>
          <a:bodyPr vert="horz" lIns="0" tIns="0" rIns="0" bIns="0" rtlCol="0" anchor="t" anchorCtr="0">
            <a:noAutofit/>
          </a:bodyPr>
          <a:lstStyle>
            <a:lvl1pPr algn="l" defTabSz="914400" rtl="0" eaLnBrk="1" latinLnBrk="0" hangingPunct="1">
              <a:lnSpc>
                <a:spcPts val="3450"/>
              </a:lnSpc>
              <a:spcBef>
                <a:spcPct val="0"/>
              </a:spcBef>
              <a:buNone/>
              <a:defRPr sz="3750" b="1" kern="1200">
                <a:solidFill>
                  <a:schemeClr val="accent1"/>
                </a:solidFill>
                <a:latin typeface="+mj-lt"/>
                <a:ea typeface="+mj-ea"/>
                <a:cs typeface="+mj-cs"/>
              </a:defRPr>
            </a:lvl1pPr>
          </a:lstStyle>
          <a:p>
            <a:r>
              <a:rPr lang="en-GB" sz="2400" dirty="0">
                <a:solidFill>
                  <a:srgbClr val="0070C0"/>
                </a:solidFill>
              </a:rPr>
              <a:t>We asked patients…</a:t>
            </a:r>
          </a:p>
        </p:txBody>
      </p:sp>
      <p:sp>
        <p:nvSpPr>
          <p:cNvPr id="12" name="Rectangle 11"/>
          <p:cNvSpPr/>
          <p:nvPr/>
        </p:nvSpPr>
        <p:spPr>
          <a:xfrm>
            <a:off x="3093488" y="2063328"/>
            <a:ext cx="3076375" cy="461665"/>
          </a:xfrm>
          <a:prstGeom prst="rect">
            <a:avLst/>
          </a:prstGeom>
        </p:spPr>
        <p:txBody>
          <a:bodyPr wrap="square">
            <a:spAutoFit/>
          </a:bodyPr>
          <a:lstStyle/>
          <a:p>
            <a:r>
              <a:rPr lang="en-GB" sz="2400" b="1" dirty="0">
                <a:solidFill>
                  <a:srgbClr val="0070C0"/>
                </a:solidFill>
                <a:latin typeface="+mj-lt"/>
              </a:rPr>
              <a:t>They said… </a:t>
            </a:r>
          </a:p>
        </p:txBody>
      </p:sp>
      <p:sp>
        <p:nvSpPr>
          <p:cNvPr id="13" name="Rectangle 12"/>
          <p:cNvSpPr/>
          <p:nvPr/>
        </p:nvSpPr>
        <p:spPr>
          <a:xfrm>
            <a:off x="6702440" y="2060848"/>
            <a:ext cx="1578509" cy="461665"/>
          </a:xfrm>
          <a:prstGeom prst="rect">
            <a:avLst/>
          </a:prstGeom>
        </p:spPr>
        <p:txBody>
          <a:bodyPr wrap="none">
            <a:spAutoFit/>
          </a:bodyPr>
          <a:lstStyle/>
          <a:p>
            <a:r>
              <a:rPr lang="en-GB" sz="2400" b="1" dirty="0">
                <a:solidFill>
                  <a:srgbClr val="0070C0"/>
                </a:solidFill>
              </a:rPr>
              <a:t>We did….</a:t>
            </a:r>
          </a:p>
        </p:txBody>
      </p:sp>
      <p:sp>
        <p:nvSpPr>
          <p:cNvPr id="14" name="Rectangle 13"/>
          <p:cNvSpPr/>
          <p:nvPr/>
        </p:nvSpPr>
        <p:spPr>
          <a:xfrm>
            <a:off x="1212643" y="0"/>
            <a:ext cx="6839821" cy="1138773"/>
          </a:xfrm>
          <a:prstGeom prst="rect">
            <a:avLst/>
          </a:prstGeom>
        </p:spPr>
        <p:txBody>
          <a:bodyPr wrap="none">
            <a:spAutoFit/>
          </a:bodyPr>
          <a:lstStyle/>
          <a:p>
            <a:pPr algn="ctr"/>
            <a:r>
              <a:rPr lang="en-GB" sz="2800" b="1" dirty="0">
                <a:solidFill>
                  <a:srgbClr val="0070C0"/>
                </a:solidFill>
                <a:latin typeface="+mj-lt"/>
              </a:rPr>
              <a:t>Ward / Department Learning Summary:</a:t>
            </a:r>
          </a:p>
          <a:p>
            <a:pPr algn="ctr"/>
            <a:endParaRPr lang="en-GB" sz="2000" b="1" dirty="0">
              <a:solidFill>
                <a:srgbClr val="0070C0"/>
              </a:solidFill>
            </a:endParaRPr>
          </a:p>
          <a:p>
            <a:pPr algn="ctr"/>
            <a:r>
              <a:rPr lang="en-GB" sz="2000" b="1" dirty="0">
                <a:solidFill>
                  <a:srgbClr val="0070C0"/>
                </a:solidFill>
              </a:rPr>
              <a:t>What Matters to You </a:t>
            </a:r>
            <a:endParaRPr lang="en-GB" sz="2000" b="1" dirty="0">
              <a:solidFill>
                <a:srgbClr val="0070C0"/>
              </a:solidFill>
              <a:latin typeface="+mj-lt"/>
            </a:endParaRPr>
          </a:p>
        </p:txBody>
      </p:sp>
      <p:sp>
        <p:nvSpPr>
          <p:cNvPr id="17" name="Rounded Rectangle 16"/>
          <p:cNvSpPr/>
          <p:nvPr/>
        </p:nvSpPr>
        <p:spPr>
          <a:xfrm>
            <a:off x="3084936" y="2589368"/>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ounded Rectangle 17"/>
          <p:cNvSpPr/>
          <p:nvPr/>
        </p:nvSpPr>
        <p:spPr>
          <a:xfrm>
            <a:off x="56757" y="2610938"/>
            <a:ext cx="2986537" cy="2323441"/>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5" name="Rounded Rectangle 14"/>
          <p:cNvSpPr/>
          <p:nvPr/>
        </p:nvSpPr>
        <p:spPr>
          <a:xfrm>
            <a:off x="3095086" y="3204483"/>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9" name="Rounded Rectangle 18"/>
          <p:cNvSpPr/>
          <p:nvPr/>
        </p:nvSpPr>
        <p:spPr>
          <a:xfrm>
            <a:off x="3093488" y="3810472"/>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ounded Rectangle 19"/>
          <p:cNvSpPr/>
          <p:nvPr/>
        </p:nvSpPr>
        <p:spPr>
          <a:xfrm>
            <a:off x="3110036" y="4410291"/>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ounded Rectangle 21"/>
          <p:cNvSpPr/>
          <p:nvPr/>
        </p:nvSpPr>
        <p:spPr>
          <a:xfrm>
            <a:off x="6116451" y="2609362"/>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3" name="Rounded Rectangle 22"/>
          <p:cNvSpPr/>
          <p:nvPr/>
        </p:nvSpPr>
        <p:spPr>
          <a:xfrm>
            <a:off x="6126377" y="3204483"/>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4" name="Rounded Rectangle 23"/>
          <p:cNvSpPr/>
          <p:nvPr/>
        </p:nvSpPr>
        <p:spPr>
          <a:xfrm>
            <a:off x="6116450" y="3789040"/>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5" name="Rounded Rectangle 24"/>
          <p:cNvSpPr/>
          <p:nvPr/>
        </p:nvSpPr>
        <p:spPr>
          <a:xfrm>
            <a:off x="6132035" y="4417080"/>
            <a:ext cx="2969433" cy="524088"/>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 name="TextBox 2"/>
          <p:cNvSpPr txBox="1"/>
          <p:nvPr/>
        </p:nvSpPr>
        <p:spPr>
          <a:xfrm>
            <a:off x="77705" y="1083389"/>
            <a:ext cx="9008178" cy="861774"/>
          </a:xfrm>
          <a:prstGeom prst="rect">
            <a:avLst/>
          </a:prstGeom>
          <a:noFill/>
          <a:ln w="22225">
            <a:solidFill>
              <a:schemeClr val="accent6">
                <a:lumMod val="75000"/>
              </a:schemeClr>
            </a:solidFill>
          </a:ln>
        </p:spPr>
        <p:txBody>
          <a:bodyPr wrap="square" rtlCol="0">
            <a:spAutoFit/>
          </a:bodyPr>
          <a:lstStyle/>
          <a:p>
            <a:r>
              <a:rPr lang="en-GB" sz="1600" dirty="0">
                <a:solidFill>
                  <a:schemeClr val="accent1">
                    <a:lumMod val="75000"/>
                  </a:schemeClr>
                </a:solidFill>
              </a:rPr>
              <a:t>We asked______ patients what matters</a:t>
            </a:r>
          </a:p>
          <a:p>
            <a:r>
              <a:rPr lang="en-GB" sz="1600" dirty="0">
                <a:solidFill>
                  <a:schemeClr val="accent1">
                    <a:lumMod val="75000"/>
                  </a:schemeClr>
                </a:solidFill>
              </a:rPr>
              <a:t>____% of staff reported this question enhanced their conversation</a:t>
            </a:r>
          </a:p>
          <a:p>
            <a:r>
              <a:rPr lang="en-GB" sz="1600" dirty="0">
                <a:solidFill>
                  <a:schemeClr val="accent1">
                    <a:lumMod val="75000"/>
                  </a:schemeClr>
                </a:solidFill>
              </a:rPr>
              <a:t>____% of staff changed an aspect of their care / intervention as a result</a:t>
            </a:r>
            <a:r>
              <a:rPr lang="en-GB" dirty="0"/>
              <a:t>.</a:t>
            </a:r>
          </a:p>
        </p:txBody>
      </p:sp>
      <p:sp>
        <p:nvSpPr>
          <p:cNvPr id="4" name="TextBox 3"/>
          <p:cNvSpPr txBox="1"/>
          <p:nvPr/>
        </p:nvSpPr>
        <p:spPr>
          <a:xfrm>
            <a:off x="179511" y="5124867"/>
            <a:ext cx="8885423" cy="830997"/>
          </a:xfrm>
          <a:prstGeom prst="rect">
            <a:avLst/>
          </a:prstGeom>
          <a:noFill/>
          <a:ln w="25400">
            <a:solidFill>
              <a:schemeClr val="accent6">
                <a:lumMod val="75000"/>
              </a:schemeClr>
            </a:solidFill>
          </a:ln>
        </p:spPr>
        <p:txBody>
          <a:bodyPr wrap="square" rtlCol="0">
            <a:spAutoFit/>
          </a:bodyPr>
          <a:lstStyle/>
          <a:p>
            <a:r>
              <a:rPr lang="en-GB" sz="1600" dirty="0">
                <a:solidFill>
                  <a:schemeClr val="accent1">
                    <a:lumMod val="75000"/>
                  </a:schemeClr>
                </a:solidFill>
              </a:rPr>
              <a:t>Changes we plan on making in the future as a result:</a:t>
            </a:r>
          </a:p>
          <a:p>
            <a:endParaRPr lang="en-GB" sz="1600" dirty="0">
              <a:solidFill>
                <a:schemeClr val="accent1">
                  <a:lumMod val="75000"/>
                </a:schemeClr>
              </a:solidFill>
            </a:endParaRPr>
          </a:p>
          <a:p>
            <a:r>
              <a:rPr lang="en-GB" sz="1600" dirty="0">
                <a:solidFill>
                  <a:schemeClr val="accent1">
                    <a:lumMod val="75000"/>
                  </a:schemeClr>
                </a:solidFill>
              </a:rPr>
              <a:t> </a:t>
            </a:r>
          </a:p>
        </p:txBody>
      </p:sp>
    </p:spTree>
    <p:extLst>
      <p:ext uri="{BB962C8B-B14F-4D97-AF65-F5344CB8AC3E}">
        <p14:creationId xmlns:p14="http://schemas.microsoft.com/office/powerpoint/2010/main" val="2975023481"/>
      </p:ext>
    </p:extLst>
  </p:cSld>
  <p:clrMapOvr>
    <a:masterClrMapping/>
  </p:clrMapOvr>
</p:sld>
</file>

<file path=ppt/theme/theme1.xml><?xml version="1.0" encoding="utf-8"?>
<a:theme xmlns:a="http://schemas.openxmlformats.org/drawingml/2006/main" name="Royal Free Theme">
  <a:themeElements>
    <a:clrScheme name="RFH_v2">
      <a:dk1>
        <a:sysClr val="windowText" lastClr="000000"/>
      </a:dk1>
      <a:lt1>
        <a:sysClr val="window" lastClr="FFFFFF"/>
      </a:lt1>
      <a:dk2>
        <a:srgbClr val="330072"/>
      </a:dk2>
      <a:lt2>
        <a:srgbClr val="960051"/>
      </a:lt2>
      <a:accent1>
        <a:srgbClr val="005EB8"/>
      </a:accent1>
      <a:accent2>
        <a:srgbClr val="330072"/>
      </a:accent2>
      <a:accent3>
        <a:srgbClr val="78BE20"/>
      </a:accent3>
      <a:accent4>
        <a:srgbClr val="006747"/>
      </a:accent4>
      <a:accent5>
        <a:srgbClr val="00B0B9"/>
      </a:accent5>
      <a:accent6>
        <a:srgbClr val="00A9CE"/>
      </a:accent6>
      <a:hlink>
        <a:srgbClr val="005EB8"/>
      </a:hlink>
      <a:folHlink>
        <a:srgbClr val="330072"/>
      </a:folHlink>
    </a:clrScheme>
    <a:fontScheme name="RFH_v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Custom Color 1">
      <a:srgbClr val="7BA4DB"/>
    </a:custClr>
    <a:custClr name="Custom Color 2">
      <a:srgbClr val="FFC72C"/>
    </a:custClr>
    <a:custClr name="Custom Color 3">
      <a:srgbClr val="E87722"/>
    </a:custClr>
    <a:custClr name="Custom Color 4">
      <a:srgbClr val="EDE04B"/>
    </a:custClr>
    <a:custClr name="Custom Color 5">
      <a:srgbClr val="DA1884"/>
    </a:custClr>
    <a:custClr name="Custom Color 6">
      <a:srgbClr val="960051"/>
    </a:custClr>
    <a:custClr name="Custom Color 7">
      <a:srgbClr val="A57FB2"/>
    </a:custClr>
    <a:custClr name="Custom Color 8">
      <a:srgbClr val="330072"/>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D86E6000D9D84092C8F14A4DAB2AFA" ma:contentTypeVersion="13" ma:contentTypeDescription="Crée un document." ma:contentTypeScope="" ma:versionID="a891f1d0f6b157fbc098f454b77f0386">
  <xsd:schema xmlns:xsd="http://www.w3.org/2001/XMLSchema" xmlns:xs="http://www.w3.org/2001/XMLSchema" xmlns:p="http://schemas.microsoft.com/office/2006/metadata/properties" xmlns:ns3="20158c2b-dc35-498c-b107-618c1ae63aac" xmlns:ns4="9302c14f-6353-44d3-8f9b-501dbd108a47" targetNamespace="http://schemas.microsoft.com/office/2006/metadata/properties" ma:root="true" ma:fieldsID="050f0ed0f91479f8378c02819daf9c02" ns3:_="" ns4:_="">
    <xsd:import namespace="20158c2b-dc35-498c-b107-618c1ae63aac"/>
    <xsd:import namespace="9302c14f-6353-44d3-8f9b-501dbd108a4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158c2b-dc35-498c-b107-618c1ae63a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02c14f-6353-44d3-8f9b-501dbd108a47"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SharingHintHash" ma:index="12"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36C906-634B-4ED7-BFCF-424AFF2CDF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158c2b-dc35-498c-b107-618c1ae63aac"/>
    <ds:schemaRef ds:uri="9302c14f-6353-44d3-8f9b-501dbd108a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3CC35D-353F-459D-B9D1-F936E70F499C}">
  <ds:schemaRefs>
    <ds:schemaRef ds:uri="http://schemas.microsoft.com/sharepoint/v3/contenttype/forms"/>
  </ds:schemaRefs>
</ds:datastoreItem>
</file>

<file path=customXml/itemProps3.xml><?xml version="1.0" encoding="utf-8"?>
<ds:datastoreItem xmlns:ds="http://schemas.openxmlformats.org/officeDocument/2006/customXml" ds:itemID="{13FCF200-D338-48EB-A5AF-EE89D86D400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Royal Free Theme</Template>
  <TotalTime>1220</TotalTime>
  <Words>772</Words>
  <Application>Microsoft Office PowerPoint</Application>
  <PresentationFormat>Affichage à l'écran (4:3)</PresentationFormat>
  <Paragraphs>79</Paragraphs>
  <Slides>6</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Calibri</vt:lpstr>
      <vt:lpstr>Royal Free Theme</vt:lpstr>
      <vt:lpstr>   </vt:lpstr>
      <vt:lpstr>How to have, record and analyse a what matters conversations</vt:lpstr>
      <vt:lpstr>   </vt:lpstr>
      <vt:lpstr>Staff reflection and data collection</vt:lpstr>
      <vt:lpstr>Data Collection Tool  What Matters to You  Ward /Department Summary from 8-12th June 2020 </vt:lpstr>
      <vt:lpstr>Présentation PowerPoint</vt:lpstr>
    </vt:vector>
  </TitlesOfParts>
  <Company>Royal Free London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Write what matters and what you did…then tweet using #wmty.world</dc:title>
  <dc:creator>Turner, Karen</dc:creator>
  <cp:lastModifiedBy>Valérie DUMONT</cp:lastModifiedBy>
  <cp:revision>38</cp:revision>
  <cp:lastPrinted>2020-06-02T13:49:14Z</cp:lastPrinted>
  <dcterms:created xsi:type="dcterms:W3CDTF">2020-05-29T14:03:09Z</dcterms:created>
  <dcterms:modified xsi:type="dcterms:W3CDTF">2020-06-10T15:37:03Z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0x010100E7D86E6000D9D84092C8F14A4DAB2AFA</vt:lpwstr>
  </property>
</Properties>
</file>